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71" r:id="rId11"/>
    <p:sldId id="268" r:id="rId12"/>
    <p:sldId id="272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Feng" initials="JF" lastIdx="1" clrIdx="0">
    <p:extLst>
      <p:ext uri="{19B8F6BF-5375-455C-9EA6-DF929625EA0E}">
        <p15:presenceInfo xmlns:p15="http://schemas.microsoft.com/office/powerpoint/2012/main" userId="Jiang 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2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F622E-1795-5080-F8F9-2D4F0A35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66D2BB-E85E-94F3-2DDF-E1202B0B0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E69A6-91A3-626A-8A6A-BC805177C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04A35-AB35-E1E7-DE5D-95984B8D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9BA07-50C3-4C16-2690-9EAFEB05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AB89F-78DF-A76E-EB85-7B5CA94E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70D041-B81F-F0FF-3B70-ACD0287C5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460F5-A2A5-E799-845C-A3507DD8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4DA93-A279-5C02-749B-5F1A4A10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9C387-84B2-D633-1F66-18B46B58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4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C07854-3FA4-6AC9-294D-01F26D450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F6CC17-3276-ABE7-FEB2-ADA286E59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81A8E-2BF8-70A4-6593-18AC9CF2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C1C47-0CB3-D3FD-FCB2-C2D6EF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A7C76-632A-5CD4-DC61-013FDC7D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1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1CB11-3764-9A00-71E4-B2AC306C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653B10-589D-3B3A-58B1-2B4E8333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17194-A439-14A1-2BB6-71B7208F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EF145-DFCE-940B-4270-46C8EFE3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F1CAC-EC98-A46E-4AAF-E55CD68E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2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C78D8-1814-4EB7-5C11-1A7396BB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D893C-A220-3FD1-E81F-89F133AB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FE2D69-308F-FB1D-0191-82C6EC45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3C1B3-B775-01BB-CA57-8ADC8017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CC596-FBAC-B600-7737-ECE55B01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771-4319-06F1-72D9-0FCAE6F4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72E02-8CC9-B1D0-615E-3CB63B123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83793B-ABA8-DAEB-9C8D-07C65C7BD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BC5AAD-B83A-0124-280F-1E24ABE0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207E3-C266-6552-E935-9FAA57BA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54EC10-95AC-FFE4-4478-5A5A4980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7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971E4-3907-6728-4BC0-20F0D85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AB545D-AA1A-90D3-C17C-F5613C84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288CC6-01FC-672A-2A24-D69837C51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EEBE65-7509-3CE7-2D25-2C5062DC8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3372D-11C2-3172-FAD7-465F1514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0533C2-3910-7F07-218E-554DFA67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20DB2E-A00E-04A2-212A-D50BC990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8E9B3D-4789-8717-7618-3234AA70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93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18793-07FB-656C-E981-C9082EEF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40B53F-EA99-729C-EB99-FE98ED6C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825102-8C9C-268F-B30D-09864E06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DAD049-8D94-0F0F-61C7-77B4C5B9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5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F9616A-2E36-12CC-7FC3-3EC2244B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786016-67A5-9CFB-075E-B6ADF664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53D8B-99DB-4E8E-1638-F4EC263A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0E69-6FBD-4EE5-085C-741E33EF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DBC4D-9352-455A-3BD9-E3863B24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900C8F-9F97-4DFA-B850-D683609F8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CF303-A590-0A50-52A5-8E365B8A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DB3D50-1B6E-CEA5-6B09-CA18902D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165B9F-184A-81D1-6881-126851B0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9C678-04F1-15EA-B049-A83D4278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0848B3-B26A-CF95-D25B-B7525CB4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B622C-7458-24B8-5D8C-53C518721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58E252-1F43-7673-BCEB-FB52BCE9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78756F-63DE-9FFF-653A-840258BD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0660C-472D-2EEA-5570-B1DE77F6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B428E-AB98-3341-334E-247D9249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496AC-6E92-4B64-F3D5-807227DE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1E2455-3690-D869-5DF5-1E52A2352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9FB8-1966-428E-B4D0-FB3C87128AB6}" type="datetimeFigureOut">
              <a:rPr lang="zh-CN" altLang="en-US" smtClean="0"/>
              <a:t>2023/3/6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46BC63-E0D6-7D44-15E5-0048F1D87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80753-61F6-F641-AD71-C839B58EB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02E8-7159-47A5-AF1E-1F679E82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github.com/BRGM/razorback.gi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cageo.2022.105270" TargetMode="External"/><Relationship Id="rId5" Type="http://schemas.openxmlformats.org/officeDocument/2006/relationships/hyperlink" Target="https://github.com/jiangfcn/SigMT.git" TargetMode="Externa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e2dem.bitbucket.io/master/index.html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github.com/yoshiya-usui/femtic.gi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dem-geophysics.com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ngfcn/mtcode.git" TargetMode="External"/><Relationship Id="rId5" Type="http://schemas.openxmlformats.org/officeDocument/2006/relationships/hyperlink" Target="https://github.com/MTgeophysics/mtpy.git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DA470-41C0-23DA-C25E-AEDF341E976D}"/>
              </a:ext>
            </a:extLst>
          </p:cNvPr>
          <p:cNvSpPr txBox="1"/>
          <p:nvPr/>
        </p:nvSpPr>
        <p:spPr>
          <a:xfrm>
            <a:off x="1725168" y="1877645"/>
            <a:ext cx="8741664" cy="147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大地电磁基本原理与海上技术介绍</a:t>
            </a:r>
            <a:endParaRPr lang="en-US" altLang="zh-CN" sz="3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Magneto-Telluric 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6AA2E1-7448-48AD-59C5-2EEF28C0FBA3}"/>
              </a:ext>
            </a:extLst>
          </p:cNvPr>
          <p:cNvSpPr txBox="1"/>
          <p:nvPr/>
        </p:nvSpPr>
        <p:spPr>
          <a:xfrm>
            <a:off x="2744724" y="4114220"/>
            <a:ext cx="670255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姜 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中国科学院南海海洋研究所，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OMG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构造与模拟研究组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F78395-D53F-8F0B-DCA0-6D08C5C67F3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BAEEEB4-596E-B750-3937-68114A08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87" y="81147"/>
            <a:ext cx="5101489" cy="767101"/>
          </a:xfrm>
          <a:prstGeom prst="rect">
            <a:avLst/>
          </a:prstGeom>
        </p:spPr>
      </p:pic>
      <p:pic>
        <p:nvPicPr>
          <p:cNvPr id="9" name="图片 8" descr="图片包含 QR 代码&#10;&#10;描述已自动生成">
            <a:extLst>
              <a:ext uri="{FF2B5EF4-FFF2-40B4-BE49-F238E27FC236}">
                <a16:creationId xmlns:a16="http://schemas.microsoft.com/office/drawing/2014/main" id="{E930B0F7-2F51-F64F-F048-C648D5233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1" y="67887"/>
            <a:ext cx="5040000" cy="7860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144693-37B2-F668-3272-852DFC762CF0}"/>
              </a:ext>
            </a:extLst>
          </p:cNvPr>
          <p:cNvSpPr txBox="1"/>
          <p:nvPr/>
        </p:nvSpPr>
        <p:spPr>
          <a:xfrm>
            <a:off x="2691121" y="6213409"/>
            <a:ext cx="670255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2023-03-05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6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770787" y="392890"/>
            <a:ext cx="4543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大地电磁法时间序列处理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183D7C-511C-D233-CD72-73385DD2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2"/>
          <a:stretch/>
        </p:blipFill>
        <p:spPr>
          <a:xfrm>
            <a:off x="1098831" y="1109225"/>
            <a:ext cx="7168869" cy="56268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BFDB83-F97E-D445-FD5C-116EE81E97AE}"/>
              </a:ext>
            </a:extLst>
          </p:cNvPr>
          <p:cNvGrpSpPr/>
          <p:nvPr/>
        </p:nvGrpSpPr>
        <p:grpSpPr>
          <a:xfrm>
            <a:off x="5087123" y="1252877"/>
            <a:ext cx="2906820" cy="2099921"/>
            <a:chOff x="8363265" y="1109225"/>
            <a:chExt cx="2906820" cy="2099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/>
                <p:nvPr/>
              </p:nvSpPr>
              <p:spPr>
                <a:xfrm>
                  <a:off x="8363265" y="1109225"/>
                  <a:ext cx="2906820" cy="156106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𝒛𝒚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265" y="1109225"/>
                  <a:ext cx="2906820" cy="15610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4D10F6-F31B-BD3D-AB62-07CFD303E6BA}"/>
                </a:ext>
              </a:extLst>
            </p:cNvPr>
            <p:cNvSpPr txBox="1"/>
            <p:nvPr/>
          </p:nvSpPr>
          <p:spPr>
            <a:xfrm>
              <a:off x="8822265" y="2809036"/>
              <a:ext cx="19888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ambria Math" panose="02040503050406030204" pitchFamily="18" charset="0"/>
                </a:rPr>
                <a:t>“大地电磁数据”</a:t>
              </a:r>
            </a:p>
          </p:txBody>
        </p:sp>
      </p:grpSp>
      <p:pic>
        <p:nvPicPr>
          <p:cNvPr id="12" name="图片 11" descr="图表, 图示&#10;&#10;描述已自动生成">
            <a:extLst>
              <a:ext uri="{FF2B5EF4-FFF2-40B4-BE49-F238E27FC236}">
                <a16:creationId xmlns:a16="http://schemas.microsoft.com/office/drawing/2014/main" id="{35E530B5-B149-62C3-F613-5ED6F6290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" b="4733"/>
          <a:stretch/>
        </p:blipFill>
        <p:spPr>
          <a:xfrm>
            <a:off x="8377389" y="1109225"/>
            <a:ext cx="3494567" cy="5636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AE99A9-D5DE-F9E3-8393-DD26AB1C16DB}"/>
              </a:ext>
            </a:extLst>
          </p:cNvPr>
          <p:cNvSpPr txBox="1"/>
          <p:nvPr/>
        </p:nvSpPr>
        <p:spPr>
          <a:xfrm>
            <a:off x="1098830" y="3596757"/>
            <a:ext cx="7168869" cy="3139321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CA" altLang="zh-CN" b="1" dirty="0">
                <a:hlinkClick r:id="rId5"/>
              </a:rPr>
              <a:t>S</a:t>
            </a:r>
            <a:r>
              <a:rPr lang="en-US" altLang="zh-CN" b="1" dirty="0" err="1">
                <a:hlinkClick r:id="rId5"/>
              </a:rPr>
              <a:t>igMT</a:t>
            </a:r>
            <a:r>
              <a:rPr lang="zh-CN" altLang="en-US" dirty="0">
                <a:hlinkClick r:id="rId5"/>
              </a:rPr>
              <a:t>，</a:t>
            </a:r>
            <a:r>
              <a:rPr lang="en-CA" altLang="zh-CN" dirty="0">
                <a:hlinkClick r:id="rId5"/>
              </a:rPr>
              <a:t>https://</a:t>
            </a:r>
            <a:r>
              <a:rPr lang="en-CA" altLang="zh-CN" dirty="0" err="1">
                <a:hlinkClick r:id="rId5"/>
              </a:rPr>
              <a:t>github.com</a:t>
            </a:r>
            <a:r>
              <a:rPr lang="en-CA" altLang="zh-CN" dirty="0">
                <a:hlinkClick r:id="rId5"/>
              </a:rPr>
              <a:t>/</a:t>
            </a:r>
            <a:r>
              <a:rPr lang="en-CA" altLang="zh-CN" dirty="0" err="1">
                <a:hlinkClick r:id="rId5"/>
              </a:rPr>
              <a:t>jiangfcn</a:t>
            </a:r>
            <a:r>
              <a:rPr lang="en-CA" altLang="zh-CN" dirty="0">
                <a:hlinkClick r:id="rId5"/>
              </a:rPr>
              <a:t>/</a:t>
            </a:r>
            <a:r>
              <a:rPr lang="en-CA" altLang="zh-CN" dirty="0" err="1">
                <a:hlinkClick r:id="rId5"/>
              </a:rPr>
              <a:t>SigMT.git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Ajithabh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, K.S., Patro, P.K., 2023. 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SigMT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: An open-source Python package for 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+mn-ea"/>
              </a:rPr>
              <a:t>magnetotelluric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+mn-ea"/>
              </a:rPr>
              <a:t> data processing. Computers &amp; Geosciences, 171, 105270. </a:t>
            </a:r>
            <a:r>
              <a:rPr lang="en-CA" altLang="zh-CN" b="0" i="0" u="none" strike="noStrike" dirty="0">
                <a:effectLst/>
                <a:latin typeface="+mn-ea"/>
                <a:hlinkClick r:id="rId6"/>
              </a:rPr>
              <a:t>https://</a:t>
            </a:r>
            <a:r>
              <a:rPr lang="en-CA" altLang="zh-CN" b="0" i="0" u="none" strike="noStrike" dirty="0" err="1">
                <a:effectLst/>
                <a:latin typeface="+mn-ea"/>
                <a:hlinkClick r:id="rId6"/>
              </a:rPr>
              <a:t>doi.org</a:t>
            </a:r>
            <a:r>
              <a:rPr lang="en-CA" altLang="zh-CN" b="0" i="0" u="none" strike="noStrike" dirty="0">
                <a:effectLst/>
                <a:latin typeface="+mn-ea"/>
                <a:hlinkClick r:id="rId6"/>
              </a:rPr>
              <a:t>/10.1016/j.cageo.2022.105270</a:t>
            </a:r>
            <a:endParaRPr lang="en-CA" altLang="zh-CN" b="0" i="0" u="none" strike="noStrike" dirty="0"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latin typeface="+mn-ea"/>
              </a:rPr>
              <a:t>https://</a:t>
            </a:r>
            <a:r>
              <a:rPr lang="en-CA" altLang="zh-CN" dirty="0" err="1">
                <a:latin typeface="+mn-ea"/>
              </a:rPr>
              <a:t>github.com</a:t>
            </a:r>
            <a:r>
              <a:rPr lang="en-CA" altLang="zh-CN" dirty="0">
                <a:latin typeface="+mn-ea"/>
              </a:rPr>
              <a:t>/</a:t>
            </a:r>
            <a:r>
              <a:rPr lang="en-CA" altLang="zh-CN" dirty="0" err="1">
                <a:latin typeface="+mn-ea"/>
              </a:rPr>
              <a:t>jiangfcn</a:t>
            </a:r>
            <a:r>
              <a:rPr lang="en-CA" altLang="zh-CN" dirty="0">
                <a:latin typeface="+mn-ea"/>
              </a:rPr>
              <a:t>/</a:t>
            </a:r>
            <a:r>
              <a:rPr lang="en-CA" altLang="zh-CN" dirty="0" err="1">
                <a:latin typeface="+mn-ea"/>
              </a:rPr>
              <a:t>MT_ADU.git</a:t>
            </a:r>
            <a:endParaRPr lang="zh-CN" altLang="en-US" dirty="0">
              <a:latin typeface="+mn-ea"/>
            </a:endParaRP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70C0"/>
                </a:solidFill>
              </a:rPr>
              <a:t>razorback</a:t>
            </a:r>
            <a:r>
              <a:rPr lang="zh-CN" altLang="en-US" dirty="0"/>
              <a:t> ，</a:t>
            </a:r>
            <a:r>
              <a:rPr lang="zh-CN" altLang="en-US" dirty="0">
                <a:latin typeface="+mn-ea"/>
                <a:hlinkClick r:id="rId7"/>
              </a:rPr>
              <a:t>https://github.com/BRGM/razorback.git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 err="1">
                <a:latin typeface="+mn-ea"/>
              </a:rPr>
              <a:t>Smaï</a:t>
            </a:r>
            <a:r>
              <a:rPr lang="en-CA" altLang="zh-CN" dirty="0">
                <a:latin typeface="+mn-ea"/>
              </a:rPr>
              <a:t>, F., and </a:t>
            </a:r>
            <a:r>
              <a:rPr lang="en-CA" altLang="zh-CN" dirty="0" err="1">
                <a:latin typeface="+mn-ea"/>
              </a:rPr>
              <a:t>Wawrzyniak</a:t>
            </a:r>
            <a:r>
              <a:rPr lang="en-CA" altLang="zh-CN" dirty="0">
                <a:latin typeface="+mn-ea"/>
              </a:rPr>
              <a:t>, P., 2020. Razorback, an open source Python library for robust processing of </a:t>
            </a:r>
            <a:r>
              <a:rPr lang="en-CA" altLang="zh-CN" dirty="0" err="1">
                <a:latin typeface="+mn-ea"/>
              </a:rPr>
              <a:t>magnetotelluric</a:t>
            </a:r>
            <a:r>
              <a:rPr lang="en-CA" altLang="zh-CN" dirty="0">
                <a:latin typeface="+mn-ea"/>
              </a:rPr>
              <a:t> data. Frontiers in Earth Science. https://</a:t>
            </a:r>
            <a:r>
              <a:rPr lang="en-CA" altLang="zh-CN" dirty="0" err="1">
                <a:latin typeface="+mn-ea"/>
              </a:rPr>
              <a:t>doi.org</a:t>
            </a:r>
            <a:r>
              <a:rPr lang="en-CA" altLang="zh-CN" dirty="0">
                <a:latin typeface="+mn-ea"/>
              </a:rPr>
              <a:t>/10.3389/feart.2020.00296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41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4171223" y="416483"/>
            <a:ext cx="3742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大地电磁法反演解释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C06FD8-8C0B-FB71-3C0D-6B3285075AD6}"/>
                  </a:ext>
                </a:extLst>
              </p:cNvPr>
              <p:cNvSpPr/>
              <p:nvPr/>
            </p:nvSpPr>
            <p:spPr>
              <a:xfrm>
                <a:off x="1387470" y="1730219"/>
                <a:ext cx="42580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zh-CN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sty m:val="p"/>
                      </m:rPr>
                      <a:rPr lang="zh-CN" altLang="en-US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zh-CN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0</a:t>
                </a:r>
                <a:endPara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C06FD8-8C0B-FB71-3C0D-6B3285075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470" y="1730219"/>
                <a:ext cx="4258028" cy="461665"/>
              </a:xfrm>
              <a:prstGeom prst="rect">
                <a:avLst/>
              </a:prstGeom>
              <a:blipFill>
                <a:blip r:embed="rId2"/>
                <a:stretch>
                  <a:fillRect l="-4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EDAE68-5ED1-89DB-75F5-AA4C3E48C003}"/>
                  </a:ext>
                </a:extLst>
              </p:cNvPr>
              <p:cNvSpPr/>
              <p:nvPr/>
            </p:nvSpPr>
            <p:spPr>
              <a:xfrm>
                <a:off x="1574057" y="2943527"/>
                <a:ext cx="391533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altLang="zh-CN" sz="240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</m:t>
                      </m:r>
                      <m:r>
                        <a:rPr lang="en-US" altLang="zh-CN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EDAE68-5ED1-89DB-75F5-AA4C3E48C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57" y="2943527"/>
                <a:ext cx="3915334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BFA48A-B0E3-A91A-0736-85481EF5EB91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516484" y="2191884"/>
            <a:ext cx="15240" cy="75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CFAC702-5E29-99A0-83FE-A5ECEEBEF5EB}"/>
              </a:ext>
            </a:extLst>
          </p:cNvPr>
          <p:cNvSpPr txBox="1"/>
          <p:nvPr/>
        </p:nvSpPr>
        <p:spPr>
          <a:xfrm>
            <a:off x="3609424" y="23368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离散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EFC553-3E35-8F3C-DF1E-801F23E0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790" y="1618278"/>
            <a:ext cx="5119380" cy="20164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9D6D22-9E9B-9C83-DE3E-B6B069B2D1B6}"/>
              </a:ext>
            </a:extLst>
          </p:cNvPr>
          <p:cNvSpPr txBox="1"/>
          <p:nvPr/>
        </p:nvSpPr>
        <p:spPr>
          <a:xfrm>
            <a:off x="9530542" y="3596640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阮帅，</a:t>
            </a:r>
            <a:r>
              <a:rPr lang="en-US" altLang="zh-CN" dirty="0"/>
              <a:t>2020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3DF34F-84B9-4168-E963-26BAAF1176C6}"/>
                  </a:ext>
                </a:extLst>
              </p:cNvPr>
              <p:cNvSpPr txBox="1"/>
              <p:nvPr/>
            </p:nvSpPr>
            <p:spPr>
              <a:xfrm>
                <a:off x="1207970" y="3952481"/>
                <a:ext cx="10084870" cy="65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𝜱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zh-CN" alt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e>
                      </m:d>
                      <m: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endChr m:val="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zh-CN" alt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𝒓𝒆𝒇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zh-CN" alt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𝒓𝒆𝒇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3DF34F-84B9-4168-E963-26BAAF1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70" y="3952481"/>
                <a:ext cx="10084870" cy="657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60142977-1EE5-B17F-5463-70807A43B0CC}"/>
              </a:ext>
            </a:extLst>
          </p:cNvPr>
          <p:cNvSpPr txBox="1"/>
          <p:nvPr/>
        </p:nvSpPr>
        <p:spPr>
          <a:xfrm>
            <a:off x="921005" y="1184288"/>
            <a:ext cx="45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正演方程：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6E8E04E-3622-4A00-76AB-7BE618FCE4A9}"/>
              </a:ext>
            </a:extLst>
          </p:cNvPr>
          <p:cNvSpPr txBox="1"/>
          <p:nvPr/>
        </p:nvSpPr>
        <p:spPr>
          <a:xfrm>
            <a:off x="921004" y="3537926"/>
            <a:ext cx="443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/>
              <a:t>反演目标函数：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43D4CD-BB0E-99C1-5084-98B777C2B3B2}"/>
              </a:ext>
            </a:extLst>
          </p:cNvPr>
          <p:cNvSpPr txBox="1"/>
          <p:nvPr/>
        </p:nvSpPr>
        <p:spPr>
          <a:xfrm>
            <a:off x="1045492" y="4610225"/>
            <a:ext cx="992667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Kelbert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2014,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http://www.modem-geophysics.com/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孔文新等，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，各向异性。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FEMTIC</a:t>
            </a:r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Yoshiya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Usui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github.com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yoshiya-usui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femtic.git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MARE2DEM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Kerry Key, 2011,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https://mare2dem.bitbucket.io/master/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index.html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MT-Pioneer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陈小斌等，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3292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956620" y="379198"/>
            <a:ext cx="45073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大地电磁法的应用：海洋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AC31807-3A30-D732-BEC5-966E1BAC6DD6}"/>
              </a:ext>
            </a:extLst>
          </p:cNvPr>
          <p:cNvGrpSpPr/>
          <p:nvPr/>
        </p:nvGrpSpPr>
        <p:grpSpPr>
          <a:xfrm>
            <a:off x="4505049" y="4359595"/>
            <a:ext cx="6817042" cy="2498405"/>
            <a:chOff x="4329466" y="4358644"/>
            <a:chExt cx="6817042" cy="249840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BC5127B-6F5E-1D14-BB88-333BFC4B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9466" y="4358644"/>
              <a:ext cx="6817042" cy="249840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230C4EE-B2A8-6555-9F58-FF22C973ADB7}"/>
                </a:ext>
              </a:extLst>
            </p:cNvPr>
            <p:cNvSpPr txBox="1"/>
            <p:nvPr/>
          </p:nvSpPr>
          <p:spPr>
            <a:xfrm>
              <a:off x="4845105" y="6133740"/>
              <a:ext cx="1813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altLang="zh-CN" sz="1400" b="1" dirty="0"/>
                <a:t>McGary </a:t>
              </a:r>
              <a:r>
                <a:rPr lang="en-US" altLang="zh-CN" sz="1400" b="1" dirty="0"/>
                <a:t>et al., 2014</a:t>
              </a:r>
              <a:endParaRPr lang="zh-CN" altLang="en-US" sz="14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01989C-62A6-437D-37A6-6C78558A17E2}"/>
                </a:ext>
              </a:extLst>
            </p:cNvPr>
            <p:cNvSpPr txBox="1"/>
            <p:nvPr/>
          </p:nvSpPr>
          <p:spPr>
            <a:xfrm>
              <a:off x="8637723" y="6102963"/>
              <a:ext cx="2508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俯冲带流体、地震、岛弧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CCD2F5-B10E-9F04-4E0C-70E66163705A}"/>
              </a:ext>
            </a:extLst>
          </p:cNvPr>
          <p:cNvGrpSpPr/>
          <p:nvPr/>
        </p:nvGrpSpPr>
        <p:grpSpPr>
          <a:xfrm>
            <a:off x="7658101" y="1071662"/>
            <a:ext cx="2994659" cy="3139121"/>
            <a:chOff x="7520941" y="1264231"/>
            <a:chExt cx="2743199" cy="28755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690E0C-81E5-4EF7-AEE3-C62F4522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0941" y="1264231"/>
              <a:ext cx="2743199" cy="287553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3EE758D-290B-2DD1-41F8-B6A80FE8F5FB}"/>
                </a:ext>
              </a:extLst>
            </p:cNvPr>
            <p:cNvSpPr txBox="1"/>
            <p:nvPr/>
          </p:nvSpPr>
          <p:spPr>
            <a:xfrm>
              <a:off x="7837370" y="2326008"/>
              <a:ext cx="9771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大洋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LAB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3E1B64-EDFA-7E6A-BF0C-EDCCAA5A1D4B}"/>
                </a:ext>
              </a:extLst>
            </p:cNvPr>
            <p:cNvSpPr txBox="1"/>
            <p:nvPr/>
          </p:nvSpPr>
          <p:spPr>
            <a:xfrm>
              <a:off x="7837370" y="3572450"/>
              <a:ext cx="1472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Naif et al., 2013</a:t>
              </a:r>
              <a:endParaRPr lang="zh-CN" altLang="en-US" sz="14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2D54197-2203-FE1E-D54B-FE25BF40150C}"/>
              </a:ext>
            </a:extLst>
          </p:cNvPr>
          <p:cNvGrpSpPr/>
          <p:nvPr/>
        </p:nvGrpSpPr>
        <p:grpSpPr>
          <a:xfrm>
            <a:off x="1106452" y="1197563"/>
            <a:ext cx="5103847" cy="2729894"/>
            <a:chOff x="1045492" y="1204440"/>
            <a:chExt cx="5103847" cy="272989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7FFBF59-415F-C0F8-2B04-1A412476E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492" y="1204440"/>
              <a:ext cx="5103847" cy="272989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1793DE5-6DF2-258E-A9D6-6D5D46A8C51C}"/>
                </a:ext>
              </a:extLst>
            </p:cNvPr>
            <p:cNvSpPr txBox="1"/>
            <p:nvPr/>
          </p:nvSpPr>
          <p:spPr>
            <a:xfrm>
              <a:off x="1413710" y="3275111"/>
              <a:ext cx="174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Chesley et al., 2021</a:t>
              </a:r>
              <a:endParaRPr lang="zh-CN" altLang="en-US" sz="14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ED1D96-C895-679D-AB0C-3F1B76FA8ED3}"/>
                </a:ext>
              </a:extLst>
            </p:cNvPr>
            <p:cNvSpPr txBox="1"/>
            <p:nvPr/>
          </p:nvSpPr>
          <p:spPr>
            <a:xfrm>
              <a:off x="3731994" y="3203118"/>
              <a:ext cx="18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海山俯冲与流体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D5EB25-3A11-6270-5127-F8709958108C}"/>
              </a:ext>
            </a:extLst>
          </p:cNvPr>
          <p:cNvGrpSpPr/>
          <p:nvPr/>
        </p:nvGrpSpPr>
        <p:grpSpPr>
          <a:xfrm>
            <a:off x="1309892" y="4154538"/>
            <a:ext cx="2937337" cy="2701364"/>
            <a:chOff x="1045492" y="4139762"/>
            <a:chExt cx="2937337" cy="27013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17006E2-84BD-1E6A-1F7B-7E2780540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492" y="4139762"/>
              <a:ext cx="2937337" cy="270136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6EC49A6-0807-EC27-EC95-B9956A9F36E0}"/>
                </a:ext>
              </a:extLst>
            </p:cNvPr>
            <p:cNvSpPr txBox="1"/>
            <p:nvPr/>
          </p:nvSpPr>
          <p:spPr>
            <a:xfrm>
              <a:off x="1304079" y="6272240"/>
              <a:ext cx="1266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洋中脊结构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EDC511E-087E-5E82-1F7F-B692FAC54F31}"/>
                </a:ext>
              </a:extLst>
            </p:cNvPr>
            <p:cNvSpPr txBox="1"/>
            <p:nvPr/>
          </p:nvSpPr>
          <p:spPr>
            <a:xfrm>
              <a:off x="1301043" y="5979851"/>
              <a:ext cx="1404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Key et al., 2013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21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525A780-4D5D-B67A-4C9C-076F34E4688A}"/>
              </a:ext>
            </a:extLst>
          </p:cNvPr>
          <p:cNvSpPr txBox="1"/>
          <p:nvPr/>
        </p:nvSpPr>
        <p:spPr>
          <a:xfrm>
            <a:off x="4994909" y="6285249"/>
            <a:ext cx="220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sz="1800" b="0" i="0" u="none" strike="noStrike" baseline="0" dirty="0">
                <a:solidFill>
                  <a:srgbClr val="231F20"/>
                </a:solidFill>
                <a:latin typeface="AdvTT1ef22648.B"/>
              </a:rPr>
              <a:t>Gustafson et al., 2022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AA6F9B-ECCC-076F-E2C0-62F85C0A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42" y="1145400"/>
            <a:ext cx="9126307" cy="46050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52BDB1-E10D-240B-A98D-C99D97121171}"/>
              </a:ext>
            </a:extLst>
          </p:cNvPr>
          <p:cNvSpPr txBox="1"/>
          <p:nvPr/>
        </p:nvSpPr>
        <p:spPr>
          <a:xfrm>
            <a:off x="2636520" y="5817810"/>
            <a:ext cx="728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大地电磁</a:t>
            </a:r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</a:rPr>
              <a:t>主动源地震，发现在冰下沉积盆地内有巨厚的含水层。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A2911D-92B5-35D4-9ED4-5CDBD7DCD1DD}"/>
              </a:ext>
            </a:extLst>
          </p:cNvPr>
          <p:cNvSpPr txBox="1"/>
          <p:nvPr/>
        </p:nvSpPr>
        <p:spPr>
          <a:xfrm>
            <a:off x="3797089" y="382819"/>
            <a:ext cx="444181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大地电磁法的应用：极地</a:t>
            </a:r>
          </a:p>
        </p:txBody>
      </p:sp>
    </p:spTree>
    <p:extLst>
      <p:ext uri="{BB962C8B-B14F-4D97-AF65-F5344CB8AC3E}">
        <p14:creationId xmlns:p14="http://schemas.microsoft.com/office/powerpoint/2010/main" val="155023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9C91AD0-DFDE-30B7-CEFD-FA4BD09FA6C6}"/>
              </a:ext>
            </a:extLst>
          </p:cNvPr>
          <p:cNvSpPr txBox="1"/>
          <p:nvPr/>
        </p:nvSpPr>
        <p:spPr>
          <a:xfrm>
            <a:off x="960120" y="1266705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、阻抗畸变：</a:t>
            </a:r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0F1398A2-B484-56D4-7054-B68AE16D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40246" r="3193" b="1229"/>
          <a:stretch/>
        </p:blipFill>
        <p:spPr>
          <a:xfrm>
            <a:off x="1513313" y="1728369"/>
            <a:ext cx="4632713" cy="31420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38049AD-CBCF-BF5A-E745-3370C4F54BA9}"/>
              </a:ext>
            </a:extLst>
          </p:cNvPr>
          <p:cNvGrpSpPr/>
          <p:nvPr/>
        </p:nvGrpSpPr>
        <p:grpSpPr>
          <a:xfrm>
            <a:off x="7271950" y="1031442"/>
            <a:ext cx="2918237" cy="5793896"/>
            <a:chOff x="664439" y="1276428"/>
            <a:chExt cx="2153756" cy="548800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D058B7A-E442-2931-AE52-70C256BB6A8A}"/>
                </a:ext>
              </a:extLst>
            </p:cNvPr>
            <p:cNvGrpSpPr/>
            <p:nvPr/>
          </p:nvGrpSpPr>
          <p:grpSpPr>
            <a:xfrm>
              <a:off x="664439" y="1343604"/>
              <a:ext cx="2153755" cy="5420832"/>
              <a:chOff x="838523" y="1100131"/>
              <a:chExt cx="2153755" cy="542083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96135CB2-3E4E-8391-7BEC-EEDD5C168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479"/>
              <a:stretch/>
            </p:blipFill>
            <p:spPr>
              <a:xfrm>
                <a:off x="2160674" y="1100131"/>
                <a:ext cx="831604" cy="5420832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DAAF057C-5D70-F18F-C14A-2E02D5FD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523" y="1100131"/>
                <a:ext cx="1322786" cy="5420832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8F042B3-E392-0D48-3D0A-E17026DE9D3C}"/>
                </a:ext>
              </a:extLst>
            </p:cNvPr>
            <p:cNvSpPr txBox="1"/>
            <p:nvPr/>
          </p:nvSpPr>
          <p:spPr>
            <a:xfrm>
              <a:off x="1147156" y="1286391"/>
              <a:ext cx="814495" cy="3320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3D3B95-3A5E-59D2-2013-9797461DF3D5}"/>
                </a:ext>
              </a:extLst>
            </p:cNvPr>
            <p:cNvSpPr txBox="1"/>
            <p:nvPr/>
          </p:nvSpPr>
          <p:spPr>
            <a:xfrm>
              <a:off x="2003700" y="1276428"/>
              <a:ext cx="814495" cy="3320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畸变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D5BAA70-F964-A568-BB80-E0D3A55AD705}"/>
              </a:ext>
            </a:extLst>
          </p:cNvPr>
          <p:cNvSpPr txBox="1"/>
          <p:nvPr/>
        </p:nvSpPr>
        <p:spPr>
          <a:xfrm>
            <a:off x="1263476" y="5603190"/>
            <a:ext cx="52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MT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py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，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https://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github.com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MTgeophysics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/</a:t>
            </a: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mtpy.git</a:t>
            </a:r>
            <a:endParaRPr lang="en-CA" altLang="zh-C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ACB18E-91DA-0417-228F-860662045AB8}"/>
              </a:ext>
            </a:extLst>
          </p:cNvPr>
          <p:cNvSpPr txBox="1"/>
          <p:nvPr/>
        </p:nvSpPr>
        <p:spPr>
          <a:xfrm>
            <a:off x="1263476" y="4897130"/>
            <a:ext cx="609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MTCODE</a:t>
            </a:r>
            <a:r>
              <a:rPr lang="en-CA" altLang="zh-CN" b="0" i="0" dirty="0">
                <a:solidFill>
                  <a:srgbClr val="24292F"/>
                </a:solidFill>
                <a:effectLst/>
                <a:latin typeface="-apple-system"/>
              </a:rPr>
              <a:t>, Darcy Cordell , Benjamin Lee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Martyn Unsworth  </a:t>
            </a:r>
            <a:r>
              <a:rPr lang="en-CA" altLang="zh-CN" dirty="0">
                <a:hlinkClick r:id="rId6"/>
              </a:rPr>
              <a:t>https://</a:t>
            </a:r>
            <a:r>
              <a:rPr lang="en-CA" altLang="zh-CN" dirty="0" err="1">
                <a:hlinkClick r:id="rId6"/>
              </a:rPr>
              <a:t>github.com</a:t>
            </a:r>
            <a:r>
              <a:rPr lang="en-CA" altLang="zh-CN" dirty="0">
                <a:hlinkClick r:id="rId6"/>
              </a:rPr>
              <a:t>/</a:t>
            </a:r>
            <a:r>
              <a:rPr lang="en-CA" altLang="zh-CN" dirty="0" err="1">
                <a:hlinkClick r:id="rId6"/>
              </a:rPr>
              <a:t>jiangfcn</a:t>
            </a:r>
            <a:r>
              <a:rPr lang="en-CA" altLang="zh-CN" dirty="0">
                <a:hlinkClick r:id="rId6"/>
              </a:rPr>
              <a:t>/</a:t>
            </a:r>
            <a:r>
              <a:rPr lang="en-CA" altLang="zh-CN" dirty="0" err="1">
                <a:hlinkClick r:id="rId6"/>
              </a:rPr>
              <a:t>mtcode.git</a:t>
            </a:r>
            <a:endParaRPr lang="en-CA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0BC511-5797-EDC6-298B-EDC0BD357158}"/>
              </a:ext>
            </a:extLst>
          </p:cNvPr>
          <p:cNvSpPr txBox="1"/>
          <p:nvPr/>
        </p:nvSpPr>
        <p:spPr>
          <a:xfrm>
            <a:off x="1263476" y="6063681"/>
            <a:ext cx="43217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MT-Pioneer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陈小斌等，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DD7705-9EF9-46DD-1874-3592ED8B05AE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185270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、反演解释的非唯一性和模型可靠性分析：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E7AE2A7-F2F1-F4CB-17A6-29A81607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6"/>
          <a:stretch/>
        </p:blipFill>
        <p:spPr>
          <a:xfrm>
            <a:off x="1303020" y="1820710"/>
            <a:ext cx="3729101" cy="49534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1F1CF7-4FB0-9833-923D-1E2EB333B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/>
          <a:stretch/>
        </p:blipFill>
        <p:spPr>
          <a:xfrm>
            <a:off x="5600700" y="2141187"/>
            <a:ext cx="6210300" cy="44695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15F396-DCA4-ECF6-0EE5-FF49B52583D7}"/>
              </a:ext>
            </a:extLst>
          </p:cNvPr>
          <p:cNvSpPr txBox="1"/>
          <p:nvPr/>
        </p:nvSpPr>
        <p:spPr>
          <a:xfrm>
            <a:off x="1488990" y="6122772"/>
            <a:ext cx="2088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Constable et al., 2015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9A2FA-E8A4-D9C3-FDDF-9B9FF97D52BA}"/>
              </a:ext>
            </a:extLst>
          </p:cNvPr>
          <p:cNvSpPr txBox="1"/>
          <p:nvPr/>
        </p:nvSpPr>
        <p:spPr>
          <a:xfrm>
            <a:off x="6042397" y="5836507"/>
            <a:ext cx="2088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Dong et al., 2023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CEA1A2-765A-2542-604B-CF0181A79803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30738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、海洋大地电磁数据特征：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566C4B9-778E-05DC-1BDA-5B721CCD49CA}"/>
              </a:ext>
            </a:extLst>
          </p:cNvPr>
          <p:cNvSpPr txBox="1"/>
          <p:nvPr/>
        </p:nvSpPr>
        <p:spPr>
          <a:xfrm>
            <a:off x="1443064" y="1908985"/>
            <a:ext cx="499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记录坐标位置可能与实际观测点具有一定的偏差。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0C4D0-4E20-8AD6-7425-E907B1EBB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50" y="1120141"/>
            <a:ext cx="4152488" cy="5536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F446C-F7F4-9AE2-BF2C-B1775322F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70" y="2803209"/>
            <a:ext cx="5138110" cy="38535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D1780C-B00B-7CC3-DBAD-DC561D8ABA74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241860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5840F0-D938-FD0B-5B99-0B851CF728F5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、海洋大地电磁特征：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26F794-E088-89E8-B906-DA39DFDBBBE1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566C4B9-778E-05DC-1BDA-5B721CCD49CA}"/>
              </a:ext>
            </a:extLst>
          </p:cNvPr>
          <p:cNvSpPr txBox="1"/>
          <p:nvPr/>
        </p:nvSpPr>
        <p:spPr>
          <a:xfrm>
            <a:off x="1394461" y="2101519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n-ea"/>
              </a:rPr>
              <a:t>相位超象限频繁，视电阻率曲线有不光滑点。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9E7FB-B54E-7922-99FC-6ACDF6FD4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69" r="23937"/>
          <a:stretch/>
        </p:blipFill>
        <p:spPr>
          <a:xfrm>
            <a:off x="804207" y="3144885"/>
            <a:ext cx="7402534" cy="3073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B9BCD-8EA1-1D96-57C7-6A023D472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62" t="1731" b="55602"/>
          <a:stretch/>
        </p:blipFill>
        <p:spPr>
          <a:xfrm>
            <a:off x="8206741" y="1219432"/>
            <a:ext cx="3626970" cy="3390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ADFE52-DAB0-091D-96B7-85559E188360}"/>
              </a:ext>
            </a:extLst>
          </p:cNvPr>
          <p:cNvSpPr txBox="1"/>
          <p:nvPr/>
        </p:nvSpPr>
        <p:spPr>
          <a:xfrm>
            <a:off x="8262346" y="4858607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Constable et al.,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Key and Constable,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err="1"/>
              <a:t>EMinar</a:t>
            </a:r>
            <a:r>
              <a:rPr lang="en-US" altLang="zh-CN" sz="2000" b="1" dirty="0"/>
              <a:t> 1.24, 04/2021 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E82240-ED30-924D-5902-D9E2E66BA53C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</p:spTree>
    <p:extLst>
      <p:ext uri="{BB962C8B-B14F-4D97-AF65-F5344CB8AC3E}">
        <p14:creationId xmlns:p14="http://schemas.microsoft.com/office/powerpoint/2010/main" val="22365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3142220" y="364820"/>
            <a:ext cx="59075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实际应用经验讨论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D7F054-DFBC-FB9B-BDE0-7E353F957C19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3</a:t>
            </a:r>
            <a:r>
              <a:rPr lang="zh-CN" altLang="en-US" sz="2400" b="1" dirty="0">
                <a:latin typeface="+mn-ea"/>
              </a:rPr>
              <a:t>、海洋大地电磁特征：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93C253-A006-C854-7494-1E864110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93" y="1124928"/>
            <a:ext cx="6592163" cy="56858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EF1409-27E9-E08C-3C44-2B44ABD5B430}"/>
              </a:ext>
            </a:extLst>
          </p:cNvPr>
          <p:cNvSpPr/>
          <p:nvPr/>
        </p:nvSpPr>
        <p:spPr>
          <a:xfrm>
            <a:off x="6417945" y="3211830"/>
            <a:ext cx="1845945" cy="826770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6EA388-333B-142E-8089-A278BA6CBCD1}"/>
              </a:ext>
            </a:extLst>
          </p:cNvPr>
          <p:cNvSpPr txBox="1"/>
          <p:nvPr/>
        </p:nvSpPr>
        <p:spPr>
          <a:xfrm>
            <a:off x="1327895" y="2249867"/>
            <a:ext cx="331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平行海沟的“电流通道”引起的非平面波强干扰源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EBE12E-27C1-4F68-B567-537C15F0DECC}"/>
              </a:ext>
            </a:extLst>
          </p:cNvPr>
          <p:cNvSpPr txBox="1"/>
          <p:nvPr/>
        </p:nvSpPr>
        <p:spPr>
          <a:xfrm>
            <a:off x="1560366" y="5856146"/>
            <a:ext cx="295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Samer Naif, </a:t>
            </a:r>
            <a:r>
              <a:rPr lang="en-US" altLang="zh-CN" b="1" dirty="0" err="1"/>
              <a:t>Yinchu</a:t>
            </a:r>
            <a:r>
              <a:rPr lang="en-US" altLang="zh-CN" b="1" dirty="0"/>
              <a:t> Li, Kerry Key, et al., 2021 AGU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1974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3672017" y="355523"/>
            <a:ext cx="48479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极地与海洋中应用经验讨论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D7F054-DFBC-FB9B-BDE0-7E353F957C19}"/>
              </a:ext>
            </a:extLst>
          </p:cNvPr>
          <p:cNvSpPr txBox="1"/>
          <p:nvPr/>
        </p:nvSpPr>
        <p:spPr>
          <a:xfrm>
            <a:off x="960120" y="1266705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、南极大地电磁数据特征：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9AE4BB-AAFD-14DD-30A0-70BFA5025907}"/>
              </a:ext>
            </a:extLst>
          </p:cNvPr>
          <p:cNvSpPr txBox="1"/>
          <p:nvPr/>
        </p:nvSpPr>
        <p:spPr>
          <a:xfrm>
            <a:off x="1493520" y="2024593"/>
            <a:ext cx="3001751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接地电阻大（</a:t>
            </a:r>
            <a:r>
              <a:rPr lang="en-US" altLang="zh-CN" sz="2000" b="1" dirty="0">
                <a:latin typeface="+mn-ea"/>
              </a:rPr>
              <a:t>&gt;1MΩ</a:t>
            </a:r>
            <a:r>
              <a:rPr lang="zh-CN" altLang="en-US" sz="2000" b="1" dirty="0">
                <a:latin typeface="+mn-ea"/>
              </a:rPr>
              <a:t>）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“雪球干扰”</a:t>
            </a:r>
            <a:endParaRPr lang="en-US" altLang="zh-CN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</a:rPr>
              <a:t>非均匀平面电磁波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76C39B-F6B5-0850-C1F0-D61A30C6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60" y="4286354"/>
            <a:ext cx="5168607" cy="249026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1047690-CCCF-682D-2F95-9D6007D79D20}"/>
              </a:ext>
            </a:extLst>
          </p:cNvPr>
          <p:cNvGrpSpPr/>
          <p:nvPr/>
        </p:nvGrpSpPr>
        <p:grpSpPr>
          <a:xfrm>
            <a:off x="8353767" y="1111757"/>
            <a:ext cx="3206656" cy="5519011"/>
            <a:chOff x="6338775" y="1103803"/>
            <a:chExt cx="3206656" cy="551901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8575C65-0A88-6ACB-7735-532F614D6C3E}"/>
                </a:ext>
              </a:extLst>
            </p:cNvPr>
            <p:cNvGrpSpPr/>
            <p:nvPr/>
          </p:nvGrpSpPr>
          <p:grpSpPr>
            <a:xfrm>
              <a:off x="6338775" y="1103803"/>
              <a:ext cx="3206656" cy="4955412"/>
              <a:chOff x="9186427" y="2165692"/>
              <a:chExt cx="2586937" cy="399772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AFF50A3-7A30-235D-D0EC-402950BB6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" t="4547" r="5902" b="3242"/>
              <a:stretch/>
            </p:blipFill>
            <p:spPr bwMode="auto">
              <a:xfrm>
                <a:off x="9186427" y="2165692"/>
                <a:ext cx="2586937" cy="39977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F26C32AE-74B4-3FED-15D0-DDA080618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2211" y="2620370"/>
                <a:ext cx="116756" cy="2115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DC375E-A42E-B2E6-DA27-7510FD457DD2}"/>
                </a:ext>
              </a:extLst>
            </p:cNvPr>
            <p:cNvSpPr txBox="1"/>
            <p:nvPr/>
          </p:nvSpPr>
          <p:spPr>
            <a:xfrm>
              <a:off x="6912120" y="6038039"/>
              <a:ext cx="2433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</a:rPr>
                <a:t>郭井学，傅磊</a:t>
              </a:r>
              <a:r>
                <a:rPr lang="zh-CN" altLang="en-US" sz="1600" b="1" dirty="0">
                  <a:solidFill>
                    <a:srgbClr val="0070C0"/>
                  </a:solidFill>
                </a:rPr>
                <a:t>，</a:t>
              </a:r>
              <a:r>
                <a:rPr lang="zh-CN" altLang="en-US" sz="1600" b="1" dirty="0"/>
                <a:t>姜峰，肖恩照，孙波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121918-5AA3-5B73-55B4-1F5DD1DC8A55}"/>
              </a:ext>
            </a:extLst>
          </p:cNvPr>
          <p:cNvGrpSpPr/>
          <p:nvPr/>
        </p:nvGrpSpPr>
        <p:grpSpPr>
          <a:xfrm>
            <a:off x="5415507" y="1185974"/>
            <a:ext cx="2896461" cy="3393643"/>
            <a:chOff x="6096000" y="3781308"/>
            <a:chExt cx="2579429" cy="30221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ED977F-24FC-05EC-409F-696BBCA5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781308"/>
              <a:ext cx="2579429" cy="302219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CFD9C4-207F-ED14-8FBC-FE5A20F1B81C}"/>
                </a:ext>
              </a:extLst>
            </p:cNvPr>
            <p:cNvSpPr txBox="1"/>
            <p:nvPr/>
          </p:nvSpPr>
          <p:spPr>
            <a:xfrm>
              <a:off x="7385714" y="3909359"/>
              <a:ext cx="1126543" cy="20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Even et al., 2005</a:t>
              </a:r>
              <a:endPara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5E5856C-A83A-161A-73CD-F66704A3A6A7}"/>
              </a:ext>
            </a:extLst>
          </p:cNvPr>
          <p:cNvSpPr txBox="1"/>
          <p:nvPr/>
        </p:nvSpPr>
        <p:spPr>
          <a:xfrm>
            <a:off x="4472618" y="6519446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1600" b="1" dirty="0"/>
              <a:t>Hill, 2020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9506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BE082F-02ED-E796-CE65-898F7996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b="23672"/>
          <a:stretch/>
        </p:blipFill>
        <p:spPr>
          <a:xfrm>
            <a:off x="1034212" y="2309309"/>
            <a:ext cx="7633256" cy="4386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3ACA32-8930-5DF2-B443-DF4D2C5FCAB5}"/>
              </a:ext>
            </a:extLst>
          </p:cNvPr>
          <p:cNvSpPr txBox="1"/>
          <p:nvPr/>
        </p:nvSpPr>
        <p:spPr>
          <a:xfrm>
            <a:off x="4618181" y="1924315"/>
            <a:ext cx="5332862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俯冲带灾害：火山、巨震、滑坡。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3DB515-1D48-DCE4-35DD-FF7F8BA8D094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B78A8-7D92-E428-7D74-4A2400E1E8E8}"/>
              </a:ext>
            </a:extLst>
          </p:cNvPr>
          <p:cNvSpPr txBox="1"/>
          <p:nvPr/>
        </p:nvSpPr>
        <p:spPr>
          <a:xfrm>
            <a:off x="3242178" y="338487"/>
            <a:ext cx="57076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</a:t>
            </a:r>
            <a:r>
              <a:rPr lang="en-US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壳幔电阻率结构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141CD0-5B7E-2D16-1AC0-36484B710FAC}"/>
              </a:ext>
            </a:extLst>
          </p:cNvPr>
          <p:cNvSpPr txBox="1"/>
          <p:nvPr/>
        </p:nvSpPr>
        <p:spPr>
          <a:xfrm>
            <a:off x="6392508" y="2712319"/>
            <a:ext cx="4636634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地球圈层水、碳等物质交换。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43476B-3DAA-4AB7-877E-F54EE6E65609}"/>
              </a:ext>
            </a:extLst>
          </p:cNvPr>
          <p:cNvSpPr txBox="1"/>
          <p:nvPr/>
        </p:nvSpPr>
        <p:spPr>
          <a:xfrm>
            <a:off x="7460136" y="3530600"/>
            <a:ext cx="3738880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洋中脊结构及扩张机制。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E8C8DC-E3BB-6936-639F-B5F1E595EB1C}"/>
              </a:ext>
            </a:extLst>
          </p:cNvPr>
          <p:cNvSpPr txBox="1"/>
          <p:nvPr/>
        </p:nvSpPr>
        <p:spPr>
          <a:xfrm>
            <a:off x="8054496" y="4353082"/>
            <a:ext cx="3394579" cy="5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70C0"/>
                </a:solidFill>
                <a:latin typeface="YouTube Sans"/>
              </a:rPr>
              <a:t>陆缘伸展与岩浆活动。</a:t>
            </a:r>
            <a:endParaRPr lang="en-US" altLang="zh-CN" sz="2400" b="1" dirty="0">
              <a:solidFill>
                <a:srgbClr val="0070C0"/>
              </a:solidFill>
              <a:latin typeface="YouTube San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C0FCF0-4319-3DD8-73E0-AF781AB10AC3}"/>
              </a:ext>
            </a:extLst>
          </p:cNvPr>
          <p:cNvSpPr txBox="1"/>
          <p:nvPr/>
        </p:nvSpPr>
        <p:spPr>
          <a:xfrm>
            <a:off x="995678" y="1284373"/>
            <a:ext cx="79541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地球深部电阻率，与地球结构、成分、状态密切相关：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B78DF1-8320-2ACC-BB92-19736357007A}"/>
              </a:ext>
            </a:extLst>
          </p:cNvPr>
          <p:cNvGrpSpPr/>
          <p:nvPr/>
        </p:nvGrpSpPr>
        <p:grpSpPr>
          <a:xfrm>
            <a:off x="8298259" y="5246878"/>
            <a:ext cx="3394579" cy="1381652"/>
            <a:chOff x="8328739" y="5185918"/>
            <a:chExt cx="3964861" cy="138165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12B428-8250-915B-3605-D648905B8E71}"/>
                </a:ext>
              </a:extLst>
            </p:cNvPr>
            <p:cNvSpPr txBox="1"/>
            <p:nvPr/>
          </p:nvSpPr>
          <p:spPr>
            <a:xfrm>
              <a:off x="8328739" y="5185918"/>
              <a:ext cx="3964861" cy="589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00050" indent="-34290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solidFill>
                    <a:srgbClr val="0070C0"/>
                  </a:solidFill>
                  <a:latin typeface="YouTube Sans"/>
                </a:rPr>
                <a:t>岩石圈</a:t>
              </a:r>
              <a:r>
                <a:rPr lang="en-US" altLang="zh-CN" sz="2400" b="1" dirty="0">
                  <a:solidFill>
                    <a:srgbClr val="0070C0"/>
                  </a:solidFill>
                  <a:latin typeface="YouTube Sans"/>
                </a:rPr>
                <a:t>-</a:t>
              </a:r>
              <a:r>
                <a:rPr lang="zh-CN" altLang="en-US" sz="2400" b="1" dirty="0">
                  <a:solidFill>
                    <a:srgbClr val="0070C0"/>
                  </a:solidFill>
                  <a:latin typeface="YouTube Sans"/>
                </a:rPr>
                <a:t>软流圈性质。</a:t>
              </a:r>
              <a:endParaRPr lang="en-US" altLang="zh-CN" sz="2400" b="1" dirty="0">
                <a:solidFill>
                  <a:srgbClr val="0070C0"/>
                </a:solidFill>
                <a:latin typeface="YouTube San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A79C793-E6B9-CCAD-6B64-F44DDA0D10C0}"/>
                </a:ext>
              </a:extLst>
            </p:cNvPr>
            <p:cNvSpPr txBox="1"/>
            <p:nvPr/>
          </p:nvSpPr>
          <p:spPr>
            <a:xfrm rot="5400000">
              <a:off x="8872671" y="5900579"/>
              <a:ext cx="744141" cy="589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"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YouTube Sans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680AA-0B1A-6B74-058D-9D902B74CD9D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BB868-1997-0FED-F056-C557E1A43741}"/>
              </a:ext>
            </a:extLst>
          </p:cNvPr>
          <p:cNvSpPr txBox="1"/>
          <p:nvPr/>
        </p:nvSpPr>
        <p:spPr>
          <a:xfrm>
            <a:off x="4738965" y="376118"/>
            <a:ext cx="26068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海洋观测技术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AB395E-4616-6BB6-BC04-676E90880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85" y="1116456"/>
            <a:ext cx="4084869" cy="5444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1B38D4-9B14-3532-8253-969872D5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52" y="1116456"/>
            <a:ext cx="4083274" cy="54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2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2CE709-5262-45D1-9D33-15E7BBA659AB}"/>
              </a:ext>
            </a:extLst>
          </p:cNvPr>
          <p:cNvSpPr txBox="1"/>
          <p:nvPr/>
        </p:nvSpPr>
        <p:spPr>
          <a:xfrm>
            <a:off x="1988923" y="3064475"/>
            <a:ext cx="82141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00" b="1" i="1" dirty="0">
                <a:solidFill>
                  <a:srgbClr val="C00000"/>
                </a:solidFill>
              </a:rPr>
              <a:t>谢谢大家，请各位老师和同学批评指正！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47013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F2F5116-CE3F-6574-5D0A-86F108F1EAB0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187642F-1D8B-F67F-CE19-EC5BFE41DB89}"/>
              </a:ext>
            </a:extLst>
          </p:cNvPr>
          <p:cNvSpPr txBox="1"/>
          <p:nvPr/>
        </p:nvSpPr>
        <p:spPr>
          <a:xfrm>
            <a:off x="1045492" y="1177165"/>
            <a:ext cx="7904329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地球岩石的电磁参数：介电常数</a:t>
            </a:r>
            <a:r>
              <a:rPr lang="el-GR" altLang="zh-CN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ε</a:t>
            </a: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、磁导率</a:t>
            </a:r>
            <a:r>
              <a:rPr lang="el-GR" altLang="zh-CN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zh-CN" alt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电导率</a:t>
            </a:r>
            <a:r>
              <a:rPr lang="el-GR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σ</a:t>
            </a:r>
            <a:endParaRPr lang="zh-CN" altLang="en-US" sz="2400" b="1" dirty="0">
              <a:solidFill>
                <a:srgbClr val="FF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2A6472-7301-E851-0E3A-A40469E08C13}"/>
              </a:ext>
            </a:extLst>
          </p:cNvPr>
          <p:cNvSpPr txBox="1"/>
          <p:nvPr/>
        </p:nvSpPr>
        <p:spPr>
          <a:xfrm>
            <a:off x="3083814" y="332233"/>
            <a:ext cx="6024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岩石电阻率（</a:t>
            </a:r>
            <a:r>
              <a:rPr lang="el-GR" altLang="zh-CN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ρ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）空间变化范围宽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B180AD-E94B-3247-908A-8E4AB52E5C5F}"/>
              </a:ext>
            </a:extLst>
          </p:cNvPr>
          <p:cNvGrpSpPr/>
          <p:nvPr/>
        </p:nvGrpSpPr>
        <p:grpSpPr>
          <a:xfrm>
            <a:off x="1487978" y="1888947"/>
            <a:ext cx="2689688" cy="4636820"/>
            <a:chOff x="1487978" y="1888947"/>
            <a:chExt cx="2689688" cy="4636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C46C037-1415-9096-1933-68579EFEA567}"/>
                    </a:ext>
                  </a:extLst>
                </p:cNvPr>
                <p:cNvSpPr txBox="1"/>
                <p:nvPr/>
              </p:nvSpPr>
              <p:spPr>
                <a:xfrm>
                  <a:off x="1487978" y="1888947"/>
                  <a:ext cx="1354538" cy="717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5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zh-CN" altLang="en-US" sz="2500" b="1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500" b="1" i="1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zh-CN" altLang="en-US" sz="2500" b="1" i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zh-CN" altLang="en-US" sz="25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den>
                        </m:f>
                      </m:oMath>
                    </m:oMathPara>
                  </a14:m>
                  <a:endParaRPr lang="zh-CN" altLang="en-US" sz="2500" b="1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C46C037-1415-9096-1933-68579EFEA5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1888947"/>
                  <a:ext cx="1354538" cy="7177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7C86DD5-3505-CBB7-909E-017775586A10}"/>
                    </a:ext>
                  </a:extLst>
                </p:cNvPr>
                <p:cNvSpPr txBox="1"/>
                <p:nvPr/>
              </p:nvSpPr>
              <p:spPr>
                <a:xfrm>
                  <a:off x="1487978" y="2809025"/>
                  <a:ext cx="905889" cy="7877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5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zh-CN" altLang="en-US" sz="25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500" b="1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zh-CN" altLang="en-US" sz="2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oMath>
                    </m:oMathPara>
                  </a14:m>
                  <a:endParaRPr lang="zh-CN" altLang="en-US" sz="25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7C86DD5-3505-CBB7-909E-017775586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2809025"/>
                  <a:ext cx="905889" cy="7877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F0A41BB-95DD-14E4-E007-09E96B8AFE71}"/>
                    </a:ext>
                  </a:extLst>
                </p:cNvPr>
                <p:cNvSpPr txBox="1"/>
                <p:nvPr/>
              </p:nvSpPr>
              <p:spPr>
                <a:xfrm>
                  <a:off x="1487978" y="3720897"/>
                  <a:ext cx="2689688" cy="28048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m:rPr>
                          <m:nor/>
                        </m:rPr>
                        <a:rPr lang="zh-CN" altLang="en-US" sz="2400" b="1" dirty="0"/>
                        <m:t>，</m:t>
                      </m:r>
                    </m:oMath>
                  </a14:m>
                  <a:r>
                    <a:rPr lang="zh-CN" altLang="en-US" sz="2400" b="1" dirty="0"/>
                    <a:t>电阻，</a:t>
                  </a:r>
                  <a:r>
                    <a:rPr lang="en-US" altLang="zh-CN" sz="2400" b="1" dirty="0"/>
                    <a:t>Ω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400" b="1" dirty="0"/>
                    <a:t>A</a:t>
                  </a:r>
                  <a:r>
                    <a:rPr lang="zh-CN" altLang="en-US" sz="2400" b="1" dirty="0"/>
                    <a:t>，截面面积，</a:t>
                  </a:r>
                  <a:r>
                    <a:rPr lang="en-US" altLang="zh-CN" sz="2400" b="1" dirty="0"/>
                    <a:t>m2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400" b="1" dirty="0"/>
                    <a:t>L</a:t>
                  </a:r>
                  <a:r>
                    <a:rPr lang="zh-CN" altLang="en-US" sz="2400" b="1" dirty="0"/>
                    <a:t>，长度，</a:t>
                  </a:r>
                  <a:r>
                    <a:rPr lang="en-US" altLang="zh-CN" sz="2400" b="1" dirty="0"/>
                    <a:t>m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</m:oMath>
                  </a14:m>
                  <a:r>
                    <a:rPr lang="zh-CN" altLang="en-US" sz="2400" b="1" dirty="0">
                      <a:solidFill>
                        <a:srgbClr val="0070C0"/>
                      </a:solidFill>
                    </a:rPr>
                    <a:t>，电阻率，</a:t>
                  </a:r>
                  <a:r>
                    <a:rPr lang="en-US" altLang="zh-CN" sz="2400" b="1" dirty="0" err="1">
                      <a:solidFill>
                        <a:srgbClr val="0070C0"/>
                      </a:solidFill>
                    </a:rPr>
                    <a:t>Ωm</a:t>
                  </a:r>
                  <a:endParaRPr lang="en-US" altLang="zh-CN" sz="2400" b="1" dirty="0">
                    <a:solidFill>
                      <a:srgbClr val="0070C0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，电导率，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S/m</a:t>
                  </a:r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F0A41BB-95DD-14E4-E007-09E96B8AF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978" y="3720897"/>
                  <a:ext cx="2689688" cy="2804870"/>
                </a:xfrm>
                <a:prstGeom prst="rect">
                  <a:avLst/>
                </a:prstGeom>
                <a:blipFill>
                  <a:blip r:embed="rId4"/>
                  <a:stretch>
                    <a:fillRect l="-3401" r="-2494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220214-1F66-DB46-C00C-638840CB6B82}"/>
              </a:ext>
            </a:extLst>
          </p:cNvPr>
          <p:cNvGrpSpPr/>
          <p:nvPr/>
        </p:nvGrpSpPr>
        <p:grpSpPr>
          <a:xfrm>
            <a:off x="4477742" y="2077098"/>
            <a:ext cx="7404786" cy="4736428"/>
            <a:chOff x="4477742" y="2077098"/>
            <a:chExt cx="7404786" cy="473642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459B861-9C4A-AB76-784D-FEE18CF56BA1}"/>
                </a:ext>
              </a:extLst>
            </p:cNvPr>
            <p:cNvGrpSpPr/>
            <p:nvPr/>
          </p:nvGrpSpPr>
          <p:grpSpPr>
            <a:xfrm>
              <a:off x="4477742" y="2077098"/>
              <a:ext cx="7404786" cy="4736428"/>
              <a:chOff x="3898622" y="2087258"/>
              <a:chExt cx="7404786" cy="4736428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85FDC6E-5BA2-C659-3DCB-0587F522A748}"/>
                  </a:ext>
                </a:extLst>
              </p:cNvPr>
              <p:cNvGrpSpPr/>
              <p:nvPr/>
            </p:nvGrpSpPr>
            <p:grpSpPr>
              <a:xfrm>
                <a:off x="3898622" y="2087258"/>
                <a:ext cx="6632681" cy="4736428"/>
                <a:chOff x="1830296" y="2449818"/>
                <a:chExt cx="4462309" cy="3186554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679A2E16-BCA3-8096-68DB-CD020611A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0296" y="2449818"/>
                  <a:ext cx="4462309" cy="293278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7ED5EDB-DA75-C9DE-C480-1C0A54DF34D2}"/>
                    </a:ext>
                  </a:extLst>
                </p:cNvPr>
                <p:cNvSpPr txBox="1"/>
                <p:nvPr/>
              </p:nvSpPr>
              <p:spPr>
                <a:xfrm>
                  <a:off x="3480394" y="5408601"/>
                  <a:ext cx="1458475" cy="227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zh-CN" sz="1600" b="1" dirty="0">
                      <a:latin typeface="Calibri" panose="020F0502020204030204" pitchFamily="34" charset="0"/>
                      <a:ea typeface="华文楷体" panose="02010600040101010101" pitchFamily="2" charset="-122"/>
                    </a:rPr>
                    <a:t>Naif et al., 2021AGU</a:t>
                  </a:r>
                  <a:endParaRPr lang="zh-CN" altLang="en-US" sz="1600" b="1" dirty="0">
                    <a:latin typeface="Calibri" panose="020F0502020204030204" pitchFamily="34" charset="0"/>
                    <a:ea typeface="华文楷体" panose="02010600040101010101" pitchFamily="2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D1253BA8-DD0F-0D6B-8D5B-9590E195E2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3590" y="5865355"/>
                    <a:ext cx="96981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2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zh-CN" altLang="en-US" sz="2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oMath>
                      </m:oMathPara>
                    </a14:m>
                    <a:endParaRPr lang="zh-CN" altLang="en-US" sz="2500" b="1" i="1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D1253BA8-DD0F-0D6B-8D5B-9590E195E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3590" y="5865355"/>
                    <a:ext cx="969818" cy="4770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660" r="-10692" b="-164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F483F75-FD80-3CE5-CA5B-61C42778262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33590" y="2095846"/>
                    <a:ext cx="969818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zh-CN" alt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oMath>
                      </m:oMathPara>
                    </a14:m>
                    <a:endParaRPr lang="zh-CN" altLang="en-US" sz="25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F483F75-FD80-3CE5-CA5B-61C4277826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3590" y="2095846"/>
                    <a:ext cx="969818" cy="4770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11321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6A5CB69-5E2E-89D5-3A71-7609E7F99CF7}"/>
                </a:ext>
              </a:extLst>
            </p:cNvPr>
            <p:cNvSpPr txBox="1"/>
            <p:nvPr/>
          </p:nvSpPr>
          <p:spPr>
            <a:xfrm>
              <a:off x="5202851" y="2134883"/>
              <a:ext cx="1123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电导率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42C19D-57C7-F7F4-19AE-66851029F8C0}"/>
                </a:ext>
              </a:extLst>
            </p:cNvPr>
            <p:cNvSpPr txBox="1"/>
            <p:nvPr/>
          </p:nvSpPr>
          <p:spPr>
            <a:xfrm>
              <a:off x="5202851" y="5879932"/>
              <a:ext cx="1123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电阻率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B164F4-95E1-ED0D-9D82-3EBCE440D0EA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E09851C-D4A9-7FFA-6D98-32D52DB0BC3B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CBA58B-4F29-EF01-1107-8689C6DCC82C}"/>
              </a:ext>
            </a:extLst>
          </p:cNvPr>
          <p:cNvGrpSpPr/>
          <p:nvPr/>
        </p:nvGrpSpPr>
        <p:grpSpPr>
          <a:xfrm>
            <a:off x="2505771" y="1058638"/>
            <a:ext cx="6910691" cy="5658071"/>
            <a:chOff x="2587051" y="1145936"/>
            <a:chExt cx="6910691" cy="56580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8E32202-010E-0A57-A5F1-7736CC0F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051" y="1145936"/>
              <a:ext cx="6910691" cy="527197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8AF9F9-6F0E-0548-2C54-E6FB1DD49613}"/>
                </a:ext>
              </a:extLst>
            </p:cNvPr>
            <p:cNvSpPr txBox="1"/>
            <p:nvPr/>
          </p:nvSpPr>
          <p:spPr>
            <a:xfrm>
              <a:off x="3642929" y="2042160"/>
              <a:ext cx="103067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场源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5C23BA7-2C8F-F61F-80A4-C20D2662DFE4}"/>
                </a:ext>
              </a:extLst>
            </p:cNvPr>
            <p:cNvSpPr txBox="1"/>
            <p:nvPr/>
          </p:nvSpPr>
          <p:spPr>
            <a:xfrm>
              <a:off x="6782368" y="5211545"/>
              <a:ext cx="247998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电阻率异常体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9F4C959-72CD-237D-6374-BD2032F687CD}"/>
                </a:ext>
              </a:extLst>
            </p:cNvPr>
            <p:cNvSpPr txBox="1"/>
            <p:nvPr/>
          </p:nvSpPr>
          <p:spPr>
            <a:xfrm>
              <a:off x="4328160" y="6465453"/>
              <a:ext cx="3942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来自</a:t>
              </a:r>
              <a:r>
                <a:rPr lang="en-US" altLang="zh-CN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Martyn Unsworth, </a:t>
              </a:r>
              <a:r>
                <a:rPr lang="en-US" altLang="zh-CN" sz="1600" b="1" dirty="0" err="1">
                  <a:latin typeface="Calibri" panose="020F0502020204030204" pitchFamily="34" charset="0"/>
                  <a:ea typeface="华文楷体" panose="02010600040101010101" pitchFamily="2" charset="-122"/>
                </a:rPr>
                <a:t>Phy</a:t>
              </a:r>
              <a:r>
                <a:rPr lang="en-US" altLang="zh-CN" sz="1600" b="1" dirty="0">
                  <a:latin typeface="Calibri" panose="020F0502020204030204" pitchFamily="34" charset="0"/>
                  <a:ea typeface="华文楷体" panose="02010600040101010101" pitchFamily="2" charset="-122"/>
                </a:rPr>
                <a:t> 424 in UA, 2017</a:t>
              </a:r>
              <a:endParaRPr lang="zh-CN" altLang="en-US" sz="1600" b="1" dirty="0">
                <a:latin typeface="Calibri" panose="020F0502020204030204" pitchFamily="34" charset="0"/>
                <a:ea typeface="华文楷体" panose="0201060004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59FDA4-FB27-F202-BE93-C2EDC8F793F1}"/>
                </a:ext>
              </a:extLst>
            </p:cNvPr>
            <p:cNvSpPr txBox="1"/>
            <p:nvPr/>
          </p:nvSpPr>
          <p:spPr>
            <a:xfrm>
              <a:off x="7663539" y="2594819"/>
              <a:ext cx="1714141" cy="55399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rgbClr val="0070C0"/>
                  </a:solidFill>
                  <a:latin typeface="+mn-ea"/>
                </a:rPr>
                <a:t>地表响应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B1C1383-8A19-052F-DDE2-BC3C584635E7}"/>
                </a:ext>
              </a:extLst>
            </p:cNvPr>
            <p:cNvSpPr/>
            <p:nvPr/>
          </p:nvSpPr>
          <p:spPr>
            <a:xfrm>
              <a:off x="4480559" y="1145936"/>
              <a:ext cx="1818640" cy="63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C581F10-FC79-6103-C216-323939674A0A}"/>
                </a:ext>
              </a:extLst>
            </p:cNvPr>
            <p:cNvSpPr/>
            <p:nvPr/>
          </p:nvSpPr>
          <p:spPr>
            <a:xfrm>
              <a:off x="8270239" y="3908994"/>
              <a:ext cx="1227503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C2C740-069B-4AD3-2F76-F6FF5D5440DB}"/>
                </a:ext>
              </a:extLst>
            </p:cNvPr>
            <p:cNvSpPr/>
            <p:nvPr/>
          </p:nvSpPr>
          <p:spPr>
            <a:xfrm>
              <a:off x="7396480" y="4559175"/>
              <a:ext cx="1544320" cy="592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1195CE3-3076-4DF2-7EB6-B41EF9492408}"/>
                </a:ext>
              </a:extLst>
            </p:cNvPr>
            <p:cNvSpPr/>
            <p:nvPr/>
          </p:nvSpPr>
          <p:spPr>
            <a:xfrm>
              <a:off x="6782369" y="5800396"/>
              <a:ext cx="1227503" cy="346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4481A7E-21FA-05B7-85A2-1B84BF20C762}"/>
                </a:ext>
              </a:extLst>
            </p:cNvPr>
            <p:cNvSpPr/>
            <p:nvPr/>
          </p:nvSpPr>
          <p:spPr>
            <a:xfrm>
              <a:off x="4480558" y="5439458"/>
              <a:ext cx="979153" cy="849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986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B164F4-95E1-ED0D-9D82-3EBCE440D0EA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B481703-A53B-23A4-5398-ABF194FF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6" y="1858955"/>
            <a:ext cx="3466025" cy="4326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0B9E18-5AD3-E1BB-6F41-21107AD2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29" y="1858955"/>
            <a:ext cx="6094673" cy="4304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F442D3-1D9C-E1FD-9560-77B8E4593D81}"/>
              </a:ext>
            </a:extLst>
          </p:cNvPr>
          <p:cNvSpPr txBox="1"/>
          <p:nvPr/>
        </p:nvSpPr>
        <p:spPr>
          <a:xfrm>
            <a:off x="1233516" y="6185385"/>
            <a:ext cx="346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闪电（频率 </a:t>
            </a:r>
            <a:r>
              <a:rPr lang="en-US" altLang="zh-CN" sz="1600" b="1" dirty="0"/>
              <a:t>&gt; 1Hz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52373A-C13B-4716-C7F0-FC37D8BE43A4}"/>
              </a:ext>
            </a:extLst>
          </p:cNvPr>
          <p:cNvSpPr txBox="1"/>
          <p:nvPr/>
        </p:nvSpPr>
        <p:spPr>
          <a:xfrm>
            <a:off x="4944629" y="6163319"/>
            <a:ext cx="6094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磁层震荡（频率 </a:t>
            </a:r>
            <a:r>
              <a:rPr lang="en-US" altLang="zh-CN" sz="1600" b="1" dirty="0"/>
              <a:t>&lt; 1Hz</a:t>
            </a:r>
            <a:r>
              <a:rPr lang="zh-CN" altLang="en-US" sz="1600" b="1" dirty="0"/>
              <a:t>）</a:t>
            </a:r>
            <a:endParaRPr lang="en-US" altLang="zh-CN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54278-60C3-CB2F-FC48-410009FBFCFF}"/>
              </a:ext>
            </a:extLst>
          </p:cNvPr>
          <p:cNvSpPr txBox="1"/>
          <p:nvPr/>
        </p:nvSpPr>
        <p:spPr>
          <a:xfrm>
            <a:off x="963778" y="1247804"/>
            <a:ext cx="4843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100" b="1" dirty="0">
                <a:solidFill>
                  <a:srgbClr val="0070C0"/>
                </a:solidFill>
                <a:latin typeface="+mn-ea"/>
              </a:rPr>
              <a:t> 大地电磁场源：天然的时变电磁场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BA356BD-BD8A-E8C1-6192-2BAD334E4981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</p:spTree>
    <p:extLst>
      <p:ext uri="{BB962C8B-B14F-4D97-AF65-F5344CB8AC3E}">
        <p14:creationId xmlns:p14="http://schemas.microsoft.com/office/powerpoint/2010/main" val="19505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arthd">
            <a:extLst>
              <a:ext uri="{FF2B5EF4-FFF2-40B4-BE49-F238E27FC236}">
                <a16:creationId xmlns:a16="http://schemas.microsoft.com/office/drawing/2014/main" id="{B6762189-4998-291D-E995-DE99758368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0" y="973466"/>
            <a:ext cx="4735480" cy="473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404DB1-D09A-01E7-D634-0E53EE6FA57B}"/>
              </a:ext>
            </a:extLst>
          </p:cNvPr>
          <p:cNvSpPr txBox="1"/>
          <p:nvPr/>
        </p:nvSpPr>
        <p:spPr>
          <a:xfrm>
            <a:off x="1701340" y="5791201"/>
            <a:ext cx="27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来自</a:t>
            </a:r>
            <a:r>
              <a:rPr lang="en-US" altLang="zh-CN" sz="1400" dirty="0"/>
              <a:t>2015</a:t>
            </a:r>
            <a:r>
              <a:rPr lang="zh-CN" altLang="en-US" sz="1400" dirty="0"/>
              <a:t>年北大电离层物理课件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BCE854-4A90-DB12-5D81-61D9D02340B0}"/>
              </a:ext>
            </a:extLst>
          </p:cNvPr>
          <p:cNvGrpSpPr/>
          <p:nvPr/>
        </p:nvGrpSpPr>
        <p:grpSpPr>
          <a:xfrm>
            <a:off x="5594726" y="973466"/>
            <a:ext cx="6048455" cy="5128490"/>
            <a:chOff x="5594726" y="973466"/>
            <a:chExt cx="6048455" cy="512849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390BA2-EB8B-09DD-3068-FF7BC8663F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9" t="3011" r="3574" b="19210"/>
            <a:stretch/>
          </p:blipFill>
          <p:spPr bwMode="auto">
            <a:xfrm>
              <a:off x="5594726" y="973466"/>
              <a:ext cx="6048455" cy="4735480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E88904-9219-41F2-03AA-E78270BB141E}"/>
                </a:ext>
              </a:extLst>
            </p:cNvPr>
            <p:cNvSpPr txBox="1"/>
            <p:nvPr/>
          </p:nvSpPr>
          <p:spPr>
            <a:xfrm>
              <a:off x="6836912" y="5794179"/>
              <a:ext cx="3953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石应俊，刘国栋等，大地电磁测深法教程，</a:t>
              </a:r>
              <a:r>
                <a:rPr lang="en-US" altLang="zh-CN" sz="1400" dirty="0"/>
                <a:t>1985</a:t>
              </a:r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FC81A23-A840-AFB4-C02A-48248E6899A7}"/>
                </a:ext>
              </a:extLst>
            </p:cNvPr>
            <p:cNvSpPr/>
            <p:nvPr/>
          </p:nvSpPr>
          <p:spPr>
            <a:xfrm>
              <a:off x="7048500" y="2400300"/>
              <a:ext cx="327660" cy="466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F40875-31B9-92A7-D043-2ECD2EA5C6F1}"/>
                </a:ext>
              </a:extLst>
            </p:cNvPr>
            <p:cNvSpPr/>
            <p:nvPr/>
          </p:nvSpPr>
          <p:spPr>
            <a:xfrm>
              <a:off x="7406640" y="2956560"/>
              <a:ext cx="327660" cy="466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B1B60E5-B78B-E689-D4F6-08A2642BE599}"/>
                </a:ext>
              </a:extLst>
            </p:cNvPr>
            <p:cNvSpPr/>
            <p:nvPr/>
          </p:nvSpPr>
          <p:spPr>
            <a:xfrm>
              <a:off x="7777857" y="3606046"/>
              <a:ext cx="327660" cy="62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2982079-DF2A-AAC1-A4D0-0E6D96C020BC}"/>
                </a:ext>
              </a:extLst>
            </p:cNvPr>
            <p:cNvSpPr/>
            <p:nvPr/>
          </p:nvSpPr>
          <p:spPr>
            <a:xfrm>
              <a:off x="8337013" y="3796308"/>
              <a:ext cx="327660" cy="623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F97F0C-ABA8-2E02-624D-F5521FC01AB9}"/>
                </a:ext>
              </a:extLst>
            </p:cNvPr>
            <p:cNvSpPr/>
            <p:nvPr/>
          </p:nvSpPr>
          <p:spPr>
            <a:xfrm>
              <a:off x="7450196" y="5114140"/>
              <a:ext cx="421994" cy="395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3DC080-1673-BD95-ECEE-1954AD43A6FE}"/>
                </a:ext>
              </a:extLst>
            </p:cNvPr>
            <p:cNvSpPr/>
            <p:nvPr/>
          </p:nvSpPr>
          <p:spPr>
            <a:xfrm>
              <a:off x="8094819" y="5180566"/>
              <a:ext cx="421995" cy="267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66453CE-14A1-D904-8288-4434973CEC44}"/>
                </a:ext>
              </a:extLst>
            </p:cNvPr>
            <p:cNvSpPr/>
            <p:nvPr/>
          </p:nvSpPr>
          <p:spPr>
            <a:xfrm>
              <a:off x="9036974" y="5158883"/>
              <a:ext cx="587086" cy="267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746345-C9A4-8AA2-3421-8FAFC8858180}"/>
                </a:ext>
              </a:extLst>
            </p:cNvPr>
            <p:cNvSpPr txBox="1"/>
            <p:nvPr/>
          </p:nvSpPr>
          <p:spPr>
            <a:xfrm>
              <a:off x="7242810" y="973466"/>
              <a:ext cx="65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周期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72E8DBE-62C9-A94C-0646-23B1BB854F1B}"/>
                </a:ext>
              </a:extLst>
            </p:cNvPr>
            <p:cNvSpPr txBox="1"/>
            <p:nvPr/>
          </p:nvSpPr>
          <p:spPr>
            <a:xfrm>
              <a:off x="9137110" y="973466"/>
              <a:ext cx="65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频率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920A97-2014-34C9-2DBB-5D7FD924A11E}"/>
              </a:ext>
            </a:extLst>
          </p:cNvPr>
          <p:cNvGrpSpPr/>
          <p:nvPr/>
        </p:nvGrpSpPr>
        <p:grpSpPr>
          <a:xfrm>
            <a:off x="7520986" y="3492886"/>
            <a:ext cx="1569660" cy="926476"/>
            <a:chOff x="7513034" y="3698864"/>
            <a:chExt cx="1569660" cy="926476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9753AA7-62E8-2163-E26B-E84AE55C1022}"/>
                </a:ext>
              </a:extLst>
            </p:cNvPr>
            <p:cNvCxnSpPr/>
            <p:nvPr/>
          </p:nvCxnSpPr>
          <p:spPr>
            <a:xfrm>
              <a:off x="880110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266A34D-90D9-65C6-C2A4-9829B123CC42}"/>
                </a:ext>
              </a:extLst>
            </p:cNvPr>
            <p:cNvCxnSpPr/>
            <p:nvPr/>
          </p:nvCxnSpPr>
          <p:spPr>
            <a:xfrm>
              <a:off x="828294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BFEBF56-9D87-E3DB-3E5F-E075ECEB3657}"/>
                </a:ext>
              </a:extLst>
            </p:cNvPr>
            <p:cNvCxnSpPr/>
            <p:nvPr/>
          </p:nvCxnSpPr>
          <p:spPr>
            <a:xfrm>
              <a:off x="7719060" y="4099560"/>
              <a:ext cx="0" cy="525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0EE90E4-3CA3-D639-5680-6909CD8924B0}"/>
                </a:ext>
              </a:extLst>
            </p:cNvPr>
            <p:cNvSpPr txBox="1"/>
            <p:nvPr/>
          </p:nvSpPr>
          <p:spPr>
            <a:xfrm>
              <a:off x="7513034" y="369886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低信噪比频带</a:t>
              </a: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9634AF6C-3C8D-02AF-7CDD-EC0EDECFBFAC}"/>
              </a:ext>
            </a:extLst>
          </p:cNvPr>
          <p:cNvSpPr/>
          <p:nvPr/>
        </p:nvSpPr>
        <p:spPr>
          <a:xfrm>
            <a:off x="6408420" y="1554480"/>
            <a:ext cx="518160" cy="480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178B439-EDAA-3470-DA71-0B93D90C5B0C}"/>
              </a:ext>
            </a:extLst>
          </p:cNvPr>
          <p:cNvSpPr/>
          <p:nvPr/>
        </p:nvSpPr>
        <p:spPr>
          <a:xfrm>
            <a:off x="10210800" y="1546154"/>
            <a:ext cx="518160" cy="4800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0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9D5449-E157-1F55-BD6D-4A5FDFF36695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D63264C-53E2-706C-3064-B76CC0BEB10A}"/>
              </a:ext>
            </a:extLst>
          </p:cNvPr>
          <p:cNvSpPr txBox="1"/>
          <p:nvPr/>
        </p:nvSpPr>
        <p:spPr>
          <a:xfrm>
            <a:off x="2939466" y="356636"/>
            <a:ext cx="6043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大地电磁法测量地球电阻率的原理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655599-AE01-9A57-F5B8-7CD953186524}"/>
                  </a:ext>
                </a:extLst>
              </p:cNvPr>
              <p:cNvSpPr txBox="1"/>
              <p:nvPr/>
            </p:nvSpPr>
            <p:spPr>
              <a:xfrm>
                <a:off x="4987533" y="1612177"/>
                <a:ext cx="2286675" cy="655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8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18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18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zh-CN" altLang="en-US" sz="1800" b="0" i="0">
                          <a:latin typeface="Cambria Math" panose="02040503050406030204" pitchFamily="18" charset="0"/>
                        </a:rPr>
                        <m:t>ωμ</m:t>
                      </m:r>
                      <m:r>
                        <a:rPr lang="zh-CN" altLang="en-US" sz="1800" b="0" i="1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800" b="0" i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655599-AE01-9A57-F5B8-7CD95318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33" y="1612177"/>
                <a:ext cx="2286675" cy="655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3AB9BD5-584F-F5F7-0D2A-30FCE696C4F3}"/>
              </a:ext>
            </a:extLst>
          </p:cNvPr>
          <p:cNvGrpSpPr/>
          <p:nvPr/>
        </p:nvGrpSpPr>
        <p:grpSpPr>
          <a:xfrm>
            <a:off x="864699" y="3822019"/>
            <a:ext cx="3817191" cy="2200451"/>
            <a:chOff x="864699" y="3822019"/>
            <a:chExt cx="3817191" cy="220045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816C39-3DC5-20F3-4DEA-CA289FAA53BC}"/>
                </a:ext>
              </a:extLst>
            </p:cNvPr>
            <p:cNvSpPr txBox="1"/>
            <p:nvPr/>
          </p:nvSpPr>
          <p:spPr>
            <a:xfrm>
              <a:off x="864699" y="3822019"/>
              <a:ext cx="3817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大地电磁测深法方程组：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4E89C0A-EBD4-6A14-F3BA-F4C7E3E4DD3E}"/>
                    </a:ext>
                  </a:extLst>
                </p:cNvPr>
                <p:cNvSpPr/>
                <p:nvPr/>
              </p:nvSpPr>
              <p:spPr>
                <a:xfrm>
                  <a:off x="1156434" y="5099751"/>
                  <a:ext cx="238898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4E89C0A-EBD4-6A14-F3BA-F4C7E3E4D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434" y="5099751"/>
                  <a:ext cx="2388987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73946A7-7377-0698-8A71-AD5353D1C7D6}"/>
                    </a:ext>
                  </a:extLst>
                </p:cNvPr>
                <p:cNvSpPr/>
                <p:nvPr/>
              </p:nvSpPr>
              <p:spPr>
                <a:xfrm>
                  <a:off x="1156434" y="5622360"/>
                  <a:ext cx="24563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zh-CN" altLang="en-US" sz="20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zh-CN" altLang="en-US" sz="20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73946A7-7377-0698-8A71-AD5353D1C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434" y="5622360"/>
                  <a:ext cx="2456313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B4152CF-47DB-2FFF-E326-A0A8CC34D07D}"/>
                </a:ext>
              </a:extLst>
            </p:cNvPr>
            <p:cNvSpPr txBox="1"/>
            <p:nvPr/>
          </p:nvSpPr>
          <p:spPr>
            <a:xfrm>
              <a:off x="1208724" y="4529815"/>
              <a:ext cx="205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Helmholtz</a:t>
              </a:r>
              <a:r>
                <a:rPr lang="zh-CN" altLang="en-US" sz="2000" dirty="0">
                  <a:solidFill>
                    <a:srgbClr val="0070C0"/>
                  </a:solidFill>
                </a:rPr>
                <a:t>方程：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CF62E63-996D-6D04-2A64-9D1D0328AC6A}"/>
                  </a:ext>
                </a:extLst>
              </p:cNvPr>
              <p:cNvSpPr/>
              <p:nvPr/>
            </p:nvSpPr>
            <p:spPr>
              <a:xfrm>
                <a:off x="4799141" y="2303349"/>
                <a:ext cx="2894254" cy="967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rad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CF62E63-996D-6D04-2A64-9D1D0328A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2303349"/>
                <a:ext cx="2894254" cy="967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99C7B72-4F89-AF39-363C-A716D6A2B58F}"/>
                  </a:ext>
                </a:extLst>
              </p:cNvPr>
              <p:cNvSpPr/>
              <p:nvPr/>
            </p:nvSpPr>
            <p:spPr>
              <a:xfrm>
                <a:off x="4893718" y="3301795"/>
                <a:ext cx="2286675" cy="759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25000"/>
                  </a:lnSpc>
                  <a:spcAft>
                    <a:spcPts val="0"/>
                  </a:spcAft>
                  <a:tabLst>
                    <a:tab pos="533400" algn="l"/>
                    <a:tab pos="6416040" algn="r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：</m:t>
                          </m:r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altLang="zh-CN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  <m:r>
                            <a:rPr lang="en-CA" altLang="zh-CN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=∞</m:t>
                          </m:r>
                        </m:e>
                      </m:d>
                      <m:r>
                        <a:rPr lang="en-CA" altLang="zh-CN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indent="266700" algn="just">
                  <a:lnSpc>
                    <a:spcPct val="125000"/>
                  </a:lnSpc>
                  <a:spcAft>
                    <a:spcPts val="0"/>
                  </a:spcAft>
                  <a:tabLst>
                    <a:tab pos="533400" algn="l"/>
                    <a:tab pos="6416040" algn="r"/>
                  </a:tabLst>
                </a:pP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99C7B72-4F89-AF39-363C-A716D6A2B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18" y="3301795"/>
                <a:ext cx="2286675" cy="759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246BA8-B755-3A37-2869-DD8972C0FA59}"/>
                  </a:ext>
                </a:extLst>
              </p:cNvPr>
              <p:cNvSpPr txBox="1"/>
              <p:nvPr/>
            </p:nvSpPr>
            <p:spPr>
              <a:xfrm>
                <a:off x="4650319" y="1147095"/>
                <a:ext cx="22866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均匀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空间：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246BA8-B755-3A37-2869-DD8972C0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19" y="1147095"/>
                <a:ext cx="2286675" cy="461665"/>
              </a:xfrm>
              <a:prstGeom prst="rect">
                <a:avLst/>
              </a:prstGeom>
              <a:blipFill>
                <a:blip r:embed="rId7"/>
                <a:stretch>
                  <a:fillRect l="-3733" t="-1447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53DB71-A0FD-4498-471E-B36FABB1A8EB}"/>
                  </a:ext>
                </a:extLst>
              </p:cNvPr>
              <p:cNvSpPr/>
              <p:nvPr/>
            </p:nvSpPr>
            <p:spPr>
              <a:xfrm>
                <a:off x="4799141" y="4215784"/>
                <a:ext cx="2674322" cy="87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𝝎𝝁𝝈</m:t>
                                  </m:r>
                                </m:num>
                                <m:den>
                                  <m:r>
                                    <a:rPr lang="zh-CN" altLang="en-US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  <m:sSup>
                        <m:sSupPr>
                          <m:ctrlP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𝝎𝝁𝝈</m:t>
                                  </m:r>
                                </m:num>
                                <m:den>
                                  <m:r>
                                    <a:rPr lang="zh-CN" altLang="en-US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53DB71-A0FD-4498-471E-B36FABB1A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4215784"/>
                <a:ext cx="2674322" cy="8730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3CE77E-A314-68AF-C4D1-A9C6A88EC2E4}"/>
                  </a:ext>
                </a:extLst>
              </p:cNvPr>
              <p:cNvSpPr/>
              <p:nvPr/>
            </p:nvSpPr>
            <p:spPr>
              <a:xfrm>
                <a:off x="4987533" y="5267077"/>
                <a:ext cx="3176703" cy="662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ωμ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ωμ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A3CE77E-A314-68AF-C4D1-A9C6A88EC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33" y="5267077"/>
                <a:ext cx="3176703" cy="662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5CC863C-81A6-5240-39C6-E1175933A4DE}"/>
                  </a:ext>
                </a:extLst>
              </p:cNvPr>
              <p:cNvSpPr txBox="1"/>
              <p:nvPr/>
            </p:nvSpPr>
            <p:spPr>
              <a:xfrm>
                <a:off x="4799141" y="5934381"/>
                <a:ext cx="4044396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18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zh-CN" altLang="en-US" sz="1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ωμ</m:t>
                          </m:r>
                        </m:num>
                        <m:den>
                          <m:r>
                            <a:rPr lang="zh-CN" alt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zh-CN" altLang="en-US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8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8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ωμ</m:t>
                              </m:r>
                            </m:num>
                            <m:den>
                              <m:r>
                                <a:rPr lang="zh-CN" alt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5CC863C-81A6-5240-39C6-E1175933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41" y="5934381"/>
                <a:ext cx="4044396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824BB61E-3559-24D9-4A04-5A483450BE71}"/>
              </a:ext>
            </a:extLst>
          </p:cNvPr>
          <p:cNvSpPr txBox="1"/>
          <p:nvPr/>
        </p:nvSpPr>
        <p:spPr>
          <a:xfrm>
            <a:off x="8168072" y="2413846"/>
            <a:ext cx="330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“频率越低探测深度越大”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0908EF8-70E1-EEC5-7DE9-42B23F6ECBBD}"/>
              </a:ext>
            </a:extLst>
          </p:cNvPr>
          <p:cNvSpPr txBox="1"/>
          <p:nvPr/>
        </p:nvSpPr>
        <p:spPr>
          <a:xfrm>
            <a:off x="8073027" y="1120982"/>
            <a:ext cx="3126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大地电磁的特点：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6B2F0DB-A036-576C-F3B5-108796884B5E}"/>
              </a:ext>
            </a:extLst>
          </p:cNvPr>
          <p:cNvSpPr txBox="1"/>
          <p:nvPr/>
        </p:nvSpPr>
        <p:spPr>
          <a:xfrm>
            <a:off x="8630799" y="5687464"/>
            <a:ext cx="330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“大地电磁对高导体敏感”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52EBA8C-2A2B-F064-F7A7-1AACF1573D3A}"/>
              </a:ext>
            </a:extLst>
          </p:cNvPr>
          <p:cNvGrpSpPr/>
          <p:nvPr/>
        </p:nvGrpSpPr>
        <p:grpSpPr>
          <a:xfrm>
            <a:off x="7891464" y="2903359"/>
            <a:ext cx="3781304" cy="2712867"/>
            <a:chOff x="7838124" y="2240419"/>
            <a:chExt cx="3781304" cy="27128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300623-6F42-8D13-3471-7C0D1F150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320" t="31377" b="4759"/>
            <a:stretch/>
          </p:blipFill>
          <p:spPr>
            <a:xfrm>
              <a:off x="7838124" y="2240419"/>
              <a:ext cx="3781304" cy="2214119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78AD60A-D20B-0BA0-A25F-0341559D3810}"/>
                </a:ext>
              </a:extLst>
            </p:cNvPr>
            <p:cNvSpPr txBox="1"/>
            <p:nvPr/>
          </p:nvSpPr>
          <p:spPr>
            <a:xfrm>
              <a:off x="8528689" y="4614732"/>
              <a:ext cx="2836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70C0"/>
                  </a:solidFill>
                </a:rPr>
                <a:t>探测深度：几十米</a:t>
              </a:r>
              <a:r>
                <a:rPr lang="en-US" altLang="zh-CN" sz="1600" b="1" dirty="0">
                  <a:solidFill>
                    <a:srgbClr val="0070C0"/>
                  </a:solidFill>
                </a:rPr>
                <a:t>-</a:t>
              </a:r>
              <a:r>
                <a:rPr lang="zh-CN" altLang="en-US" sz="1600" b="1" dirty="0">
                  <a:solidFill>
                    <a:srgbClr val="0070C0"/>
                  </a:solidFill>
                </a:rPr>
                <a:t>几百公里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6C0B9BFE-1B05-66B7-4821-DA90D2660405}"/>
              </a:ext>
            </a:extLst>
          </p:cNvPr>
          <p:cNvSpPr txBox="1"/>
          <p:nvPr/>
        </p:nvSpPr>
        <p:spPr>
          <a:xfrm>
            <a:off x="8168071" y="1834467"/>
            <a:ext cx="377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天然时变均匀平面电磁波源。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8458B2-C098-617A-CCCD-6E04CFEA522F}"/>
              </a:ext>
            </a:extLst>
          </p:cNvPr>
          <p:cNvSpPr/>
          <p:nvPr/>
        </p:nvSpPr>
        <p:spPr>
          <a:xfrm>
            <a:off x="4893719" y="4529816"/>
            <a:ext cx="2482802" cy="569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5498882-36B3-D73D-D14B-6937E80C5A7C}"/>
              </a:ext>
            </a:extLst>
          </p:cNvPr>
          <p:cNvGrpSpPr/>
          <p:nvPr/>
        </p:nvGrpSpPr>
        <p:grpSpPr>
          <a:xfrm>
            <a:off x="986325" y="1067554"/>
            <a:ext cx="3573937" cy="2806852"/>
            <a:chOff x="1045492" y="869399"/>
            <a:chExt cx="3573937" cy="280685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9FF228-B0AB-133C-6D91-656E3EC5362A}"/>
                </a:ext>
              </a:extLst>
            </p:cNvPr>
            <p:cNvGrpSpPr/>
            <p:nvPr/>
          </p:nvGrpSpPr>
          <p:grpSpPr>
            <a:xfrm>
              <a:off x="1045492" y="869399"/>
              <a:ext cx="3455607" cy="2806852"/>
              <a:chOff x="2587051" y="1145936"/>
              <a:chExt cx="6910691" cy="5271977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028CF50-CD89-A08D-21BC-DE1FADC78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7051" y="1145936"/>
                <a:ext cx="6910691" cy="5271977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1F41D32-834D-9434-CD31-271D8D1EFAB7}"/>
                  </a:ext>
                </a:extLst>
              </p:cNvPr>
              <p:cNvSpPr/>
              <p:nvPr/>
            </p:nvSpPr>
            <p:spPr>
              <a:xfrm>
                <a:off x="4480559" y="1145936"/>
                <a:ext cx="1818640" cy="6326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BEB392A-7C1D-F1AF-516F-54EC5A7753FF}"/>
                  </a:ext>
                </a:extLst>
              </p:cNvPr>
              <p:cNvSpPr/>
              <p:nvPr/>
            </p:nvSpPr>
            <p:spPr>
              <a:xfrm>
                <a:off x="8270239" y="3908994"/>
                <a:ext cx="1227503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9C0BDDE-1EE9-E4B7-5C14-E9A81D651261}"/>
                  </a:ext>
                </a:extLst>
              </p:cNvPr>
              <p:cNvSpPr/>
              <p:nvPr/>
            </p:nvSpPr>
            <p:spPr>
              <a:xfrm>
                <a:off x="7396479" y="4559175"/>
                <a:ext cx="1544319" cy="592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x</a:t>
                </a:r>
                <a:endParaRPr lang="zh-CN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96D0941-2F35-CB37-F290-24B0F36DA0CE}"/>
                  </a:ext>
                </a:extLst>
              </p:cNvPr>
              <p:cNvSpPr/>
              <p:nvPr/>
            </p:nvSpPr>
            <p:spPr>
              <a:xfrm>
                <a:off x="6782369" y="5800396"/>
                <a:ext cx="1227503" cy="346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8068BA-D729-54E3-48B7-54B611B275EB}"/>
                  </a:ext>
                </a:extLst>
              </p:cNvPr>
              <p:cNvSpPr/>
              <p:nvPr/>
            </p:nvSpPr>
            <p:spPr>
              <a:xfrm>
                <a:off x="4480558" y="5439458"/>
                <a:ext cx="979153" cy="8495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6B4349E-ED80-6725-0563-C20B97CE686F}"/>
                </a:ext>
              </a:extLst>
            </p:cNvPr>
            <p:cNvSpPr txBox="1"/>
            <p:nvPr/>
          </p:nvSpPr>
          <p:spPr>
            <a:xfrm>
              <a:off x="3953279" y="1904120"/>
              <a:ext cx="66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地面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D52757-C3DD-54B1-6EBB-D76416CD07E4}"/>
                </a:ext>
              </a:extLst>
            </p:cNvPr>
            <p:cNvCxnSpPr/>
            <p:nvPr/>
          </p:nvCxnSpPr>
          <p:spPr>
            <a:xfrm>
              <a:off x="3757108" y="2514600"/>
              <a:ext cx="5986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03E18C9-AFB3-4A48-2B10-44994363AD6F}"/>
                </a:ext>
              </a:extLst>
            </p:cNvPr>
            <p:cNvCxnSpPr/>
            <p:nvPr/>
          </p:nvCxnSpPr>
          <p:spPr>
            <a:xfrm>
              <a:off x="3757108" y="2514600"/>
              <a:ext cx="0" cy="5684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5E99770-8666-DD5B-A607-0EE239C87C61}"/>
                </a:ext>
              </a:extLst>
            </p:cNvPr>
            <p:cNvSpPr txBox="1"/>
            <p:nvPr/>
          </p:nvSpPr>
          <p:spPr>
            <a:xfrm>
              <a:off x="4152449" y="2450766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D4DE98-9725-EB18-9276-C8411A6E881B}"/>
                </a:ext>
              </a:extLst>
            </p:cNvPr>
            <p:cNvSpPr txBox="1"/>
            <p:nvPr/>
          </p:nvSpPr>
          <p:spPr>
            <a:xfrm>
              <a:off x="3744473" y="282563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92863AA-0939-5DAE-ABAF-4FD69A006E79}"/>
              </a:ext>
            </a:extLst>
          </p:cNvPr>
          <p:cNvSpPr txBox="1"/>
          <p:nvPr/>
        </p:nvSpPr>
        <p:spPr>
          <a:xfrm>
            <a:off x="3764962" y="6222402"/>
            <a:ext cx="1222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MT</a:t>
            </a:r>
            <a:r>
              <a:rPr lang="zh-CN" altLang="en-US" sz="2200" b="1" dirty="0"/>
              <a:t>阻抗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A15B0C-4808-A351-C008-3891C8A09B59}"/>
              </a:ext>
            </a:extLst>
          </p:cNvPr>
          <p:cNvSpPr txBox="1"/>
          <p:nvPr/>
        </p:nvSpPr>
        <p:spPr>
          <a:xfrm>
            <a:off x="8309257" y="5040516"/>
            <a:ext cx="302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来自</a:t>
            </a:r>
            <a:r>
              <a:rPr lang="en-US" altLang="zh-CN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Martyn Unsworth, </a:t>
            </a:r>
            <a:r>
              <a:rPr lang="en-US" altLang="zh-CN" sz="1200" b="1" dirty="0" err="1">
                <a:latin typeface="Calibri" panose="020F0502020204030204" pitchFamily="34" charset="0"/>
                <a:ea typeface="华文楷体" panose="02010600040101010101" pitchFamily="2" charset="-122"/>
              </a:rPr>
              <a:t>Phy</a:t>
            </a:r>
            <a:r>
              <a:rPr lang="en-US" altLang="zh-CN" sz="1200" b="1" dirty="0">
                <a:latin typeface="Calibri" panose="020F0502020204030204" pitchFamily="34" charset="0"/>
                <a:ea typeface="华文楷体" panose="02010600040101010101" pitchFamily="2" charset="-122"/>
              </a:rPr>
              <a:t> 424 in UA, 2017</a:t>
            </a:r>
            <a:endParaRPr lang="zh-CN" altLang="en-US" sz="1200" b="1" dirty="0">
              <a:latin typeface="Calibri" panose="020F050202020403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3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7" grpId="0"/>
      <p:bldP spid="38" grpId="0"/>
      <p:bldP spid="39" grpId="0"/>
      <p:bldP spid="44" grpId="0"/>
      <p:bldP spid="45" grpId="0"/>
      <p:bldP spid="46" grpId="0"/>
      <p:bldP spid="47" grpId="0"/>
      <p:bldP spid="50" grpId="0"/>
      <p:bldP spid="3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0877FE6-D055-03F0-F66C-3953952AC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t="1829"/>
          <a:stretch/>
        </p:blipFill>
        <p:spPr>
          <a:xfrm>
            <a:off x="327660" y="46394"/>
            <a:ext cx="11536680" cy="64523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5D4238-F429-8B19-2241-94EE9F576791}"/>
              </a:ext>
            </a:extLst>
          </p:cNvPr>
          <p:cNvSpPr txBox="1"/>
          <p:nvPr/>
        </p:nvSpPr>
        <p:spPr>
          <a:xfrm>
            <a:off x="738752" y="6028635"/>
            <a:ext cx="469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Jiang, F</a:t>
            </a:r>
            <a:r>
              <a:rPr lang="zh-CN" altLang="en-US" dirty="0"/>
              <a:t>，</a:t>
            </a:r>
            <a:r>
              <a:rPr lang="en-US" altLang="zh-CN" dirty="0"/>
              <a:t>2019</a:t>
            </a:r>
          </a:p>
          <a:p>
            <a:r>
              <a:rPr lang="en-US" altLang="zh-CN" dirty="0"/>
              <a:t>Jiang, F., Chen, </a:t>
            </a:r>
            <a:r>
              <a:rPr lang="en-US" altLang="zh-CN" dirty="0" err="1"/>
              <a:t>X.B</a:t>
            </a:r>
            <a:r>
              <a:rPr lang="en-US" altLang="zh-CN" dirty="0"/>
              <a:t>., Unsworth, M., et al., 2022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E0785D-DC7B-0144-99BB-41FDB6BCFF21}"/>
              </a:ext>
            </a:extLst>
          </p:cNvPr>
          <p:cNvSpPr txBox="1"/>
          <p:nvPr/>
        </p:nvSpPr>
        <p:spPr>
          <a:xfrm>
            <a:off x="1834978" y="319905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“大地电磁对高导体敏感”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4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B6E63D-CB0E-DA43-5FE7-B0FFE3E3210F}"/>
                  </a:ext>
                </a:extLst>
              </p:cNvPr>
              <p:cNvSpPr txBox="1"/>
              <p:nvPr/>
            </p:nvSpPr>
            <p:spPr>
              <a:xfrm>
                <a:off x="1246089" y="1282300"/>
                <a:ext cx="3092168" cy="108369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均匀半空间的理想条件下：</a:t>
                </a:r>
                <a:endParaRPr lang="en-US" altLang="zh-CN" sz="20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20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B6E63D-CB0E-DA43-5FE7-B0FFE3E32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89" y="1282300"/>
                <a:ext cx="3092168" cy="1083695"/>
              </a:xfrm>
              <a:prstGeom prst="rect">
                <a:avLst/>
              </a:prstGeom>
              <a:blipFill>
                <a:blip r:embed="rId2"/>
                <a:stretch>
                  <a:fillRect l="-1765" t="-2222" r="-62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5566B1-FB0F-617F-74B3-DA1502FF189F}"/>
              </a:ext>
            </a:extLst>
          </p:cNvPr>
          <p:cNvCxnSpPr>
            <a:cxnSpLocks/>
          </p:cNvCxnSpPr>
          <p:nvPr/>
        </p:nvCxnSpPr>
        <p:spPr>
          <a:xfrm>
            <a:off x="1045492" y="970481"/>
            <a:ext cx="999381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0C09C72-F61C-AA0A-45E2-1534E52DBB15}"/>
              </a:ext>
            </a:extLst>
          </p:cNvPr>
          <p:cNvSpPr txBox="1"/>
          <p:nvPr/>
        </p:nvSpPr>
        <p:spPr>
          <a:xfrm>
            <a:off x="3766977" y="365742"/>
            <a:ext cx="45508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大地电磁法时间序列观测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C901B86-4619-F390-C5F8-7F5B46EB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42" y="4396740"/>
            <a:ext cx="4369353" cy="22783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88D33E17-329F-0429-A713-87CEE29B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24" y="1602912"/>
            <a:ext cx="3335469" cy="22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D7F7692-4210-8E58-75CB-07BCA50CB925}"/>
              </a:ext>
            </a:extLst>
          </p:cNvPr>
          <p:cNvSpPr txBox="1"/>
          <p:nvPr/>
        </p:nvSpPr>
        <p:spPr>
          <a:xfrm>
            <a:off x="7711440" y="3943892"/>
            <a:ext cx="305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Cambria Math" panose="02040503050406030204" pitchFamily="18" charset="0"/>
              </a:rPr>
              <a:t>离子导电转化为电子导电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88CA490-9843-826A-73E7-6E9AC368D9F9}"/>
              </a:ext>
            </a:extLst>
          </p:cNvPr>
          <p:cNvSpPr txBox="1"/>
          <p:nvPr/>
        </p:nvSpPr>
        <p:spPr>
          <a:xfrm>
            <a:off x="8010325" y="1221317"/>
            <a:ext cx="3335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Cambria Math" panose="02040503050406030204" pitchFamily="18" charset="0"/>
              </a:rPr>
              <a:t>磁通量变化产生感应电动势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6E8919-4764-8030-4196-7F5879868D6B}"/>
              </a:ext>
            </a:extLst>
          </p:cNvPr>
          <p:cNvGrpSpPr/>
          <p:nvPr/>
        </p:nvGrpSpPr>
        <p:grpSpPr>
          <a:xfrm>
            <a:off x="1741389" y="2781180"/>
            <a:ext cx="4596862" cy="4025477"/>
            <a:chOff x="1741389" y="2781180"/>
            <a:chExt cx="4596862" cy="4025477"/>
          </a:xfrm>
        </p:grpSpPr>
        <p:pic>
          <p:nvPicPr>
            <p:cNvPr id="30" name="Picture 14" descr="Mt-setup">
              <a:extLst>
                <a:ext uri="{FF2B5EF4-FFF2-40B4-BE49-F238E27FC236}">
                  <a16:creationId xmlns:a16="http://schemas.microsoft.com/office/drawing/2014/main" id="{3BBCE8F1-9E9C-5489-5C77-B94F8FA1B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389" y="2781180"/>
              <a:ext cx="4596862" cy="4025477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465C884-406D-FD0E-7D65-5AD6CFF5FDE5}"/>
                </a:ext>
              </a:extLst>
            </p:cNvPr>
            <p:cNvSpPr txBox="1"/>
            <p:nvPr/>
          </p:nvSpPr>
          <p:spPr>
            <a:xfrm>
              <a:off x="1836420" y="6294199"/>
              <a:ext cx="25018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Cambria Math" panose="02040503050406030204" pitchFamily="18" charset="0"/>
                </a:rPr>
                <a:t>场地：横向均匀介质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BCA0F8-3C25-6379-48F6-F401FC501778}"/>
              </a:ext>
            </a:extLst>
          </p:cNvPr>
          <p:cNvGrpSpPr/>
          <p:nvPr/>
        </p:nvGrpSpPr>
        <p:grpSpPr>
          <a:xfrm>
            <a:off x="4642590" y="1049814"/>
            <a:ext cx="2906820" cy="1633893"/>
            <a:chOff x="4642590" y="1049814"/>
            <a:chExt cx="2906820" cy="1633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/>
                <p:nvPr/>
              </p:nvSpPr>
              <p:spPr>
                <a:xfrm>
                  <a:off x="4642590" y="1095297"/>
                  <a:ext cx="2906820" cy="1561068"/>
                </a:xfrm>
                <a:prstGeom prst="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𝒛𝒚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FABFCB2-21CC-C422-5684-7D4C4C3A5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590" y="1095297"/>
                  <a:ext cx="2906820" cy="15610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319562-BEA6-A017-600B-C8D1EE4933FF}"/>
                </a:ext>
              </a:extLst>
            </p:cNvPr>
            <p:cNvSpPr txBox="1"/>
            <p:nvPr/>
          </p:nvSpPr>
          <p:spPr>
            <a:xfrm>
              <a:off x="6004152" y="2345153"/>
              <a:ext cx="59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倾子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8DA19E1-D3A3-A85E-0A57-0E27E1EAD5CB}"/>
                </a:ext>
              </a:extLst>
            </p:cNvPr>
            <p:cNvSpPr txBox="1"/>
            <p:nvPr/>
          </p:nvSpPr>
          <p:spPr>
            <a:xfrm>
              <a:off x="5930011" y="1049814"/>
              <a:ext cx="59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阻抗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93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1050</Words>
  <Application>Microsoft Office PowerPoint</Application>
  <PresentationFormat>宽屏</PresentationFormat>
  <Paragraphs>149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AdvTT1ef22648.B</vt:lpstr>
      <vt:lpstr>-apple-system</vt:lpstr>
      <vt:lpstr>等线</vt:lpstr>
      <vt:lpstr>等线 Light</vt:lpstr>
      <vt:lpstr>微软雅黑</vt:lpstr>
      <vt:lpstr>黑体</vt:lpstr>
      <vt:lpstr>YouTube Sans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Feng</dc:creator>
  <cp:lastModifiedBy>Jiang Feng</cp:lastModifiedBy>
  <cp:revision>182</cp:revision>
  <dcterms:created xsi:type="dcterms:W3CDTF">2023-03-02T06:48:23Z</dcterms:created>
  <dcterms:modified xsi:type="dcterms:W3CDTF">2023-03-06T06:34:09Z</dcterms:modified>
</cp:coreProperties>
</file>